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05" r:id="rId1"/>
  </p:sldMasterIdLst>
  <p:notesMasterIdLst>
    <p:notesMasterId r:id="rId39"/>
  </p:notesMasterIdLst>
  <p:handoutMasterIdLst>
    <p:handoutMasterId r:id="rId40"/>
  </p:handoutMasterIdLst>
  <p:sldIdLst>
    <p:sldId id="407" r:id="rId2"/>
    <p:sldId id="745" r:id="rId3"/>
    <p:sldId id="712" r:id="rId4"/>
    <p:sldId id="764" r:id="rId5"/>
    <p:sldId id="765" r:id="rId6"/>
    <p:sldId id="766" r:id="rId7"/>
    <p:sldId id="767" r:id="rId8"/>
    <p:sldId id="768" r:id="rId9"/>
    <p:sldId id="769" r:id="rId10"/>
    <p:sldId id="770" r:id="rId11"/>
    <p:sldId id="771" r:id="rId12"/>
    <p:sldId id="773" r:id="rId13"/>
    <p:sldId id="775" r:id="rId14"/>
    <p:sldId id="776" r:id="rId15"/>
    <p:sldId id="777" r:id="rId16"/>
    <p:sldId id="778" r:id="rId17"/>
    <p:sldId id="779" r:id="rId18"/>
    <p:sldId id="780" r:id="rId19"/>
    <p:sldId id="799" r:id="rId20"/>
    <p:sldId id="781" r:id="rId21"/>
    <p:sldId id="782" r:id="rId22"/>
    <p:sldId id="783" r:id="rId23"/>
    <p:sldId id="784" r:id="rId24"/>
    <p:sldId id="785" r:id="rId25"/>
    <p:sldId id="786" r:id="rId26"/>
    <p:sldId id="787" r:id="rId27"/>
    <p:sldId id="789" r:id="rId28"/>
    <p:sldId id="788" r:id="rId29"/>
    <p:sldId id="790" r:id="rId30"/>
    <p:sldId id="791" r:id="rId31"/>
    <p:sldId id="792" r:id="rId32"/>
    <p:sldId id="793" r:id="rId33"/>
    <p:sldId id="794" r:id="rId34"/>
    <p:sldId id="795" r:id="rId35"/>
    <p:sldId id="796" r:id="rId36"/>
    <p:sldId id="797" r:id="rId37"/>
    <p:sldId id="617" r:id="rId38"/>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FF0000"/>
    <a:srgbClr val="FFFFFF"/>
    <a:srgbClr val="99CCFF"/>
    <a:srgbClr val="6699FF"/>
    <a:srgbClr val="3366CC"/>
    <a:srgbClr val="68C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80" d="100"/>
          <a:sy n="80" d="100"/>
        </p:scale>
        <p:origin x="1195"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7" d="100"/>
          <a:sy n="57" d="100"/>
        </p:scale>
        <p:origin x="-2604"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22" name="Rectangle 2"/>
          <p:cNvSpPr>
            <a:spLocks noGrp="1" noChangeArrowheads="1"/>
          </p:cNvSpPr>
          <p:nvPr>
            <p:ph type="hdr" sz="quarter"/>
          </p:nvPr>
        </p:nvSpPr>
        <p:spPr bwMode="auto">
          <a:xfrm>
            <a:off x="0" y="0"/>
            <a:ext cx="301466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a:latin typeface="Arial" charset="0"/>
                <a:ea typeface="+mn-ea"/>
                <a:cs typeface="+mn-cs"/>
              </a:defRPr>
            </a:lvl1pPr>
          </a:lstStyle>
          <a:p>
            <a:pPr>
              <a:defRPr/>
            </a:pPr>
            <a:endParaRPr lang="en-US"/>
          </a:p>
        </p:txBody>
      </p:sp>
      <p:sp>
        <p:nvSpPr>
          <p:cNvPr id="593923" name="Rectangle 3"/>
          <p:cNvSpPr>
            <a:spLocks noGrp="1" noChangeArrowheads="1"/>
          </p:cNvSpPr>
          <p:nvPr>
            <p:ph type="dt" sz="quarter" idx="1"/>
          </p:nvPr>
        </p:nvSpPr>
        <p:spPr bwMode="auto">
          <a:xfrm>
            <a:off x="3938588" y="0"/>
            <a:ext cx="301466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a:latin typeface="Arial" charset="0"/>
                <a:ea typeface="+mn-ea"/>
                <a:cs typeface="+mn-cs"/>
              </a:defRPr>
            </a:lvl1pPr>
          </a:lstStyle>
          <a:p>
            <a:pPr>
              <a:defRPr/>
            </a:pPr>
            <a:endParaRPr lang="en-US"/>
          </a:p>
        </p:txBody>
      </p:sp>
      <p:sp>
        <p:nvSpPr>
          <p:cNvPr id="593924" name="Rectangle 4"/>
          <p:cNvSpPr>
            <a:spLocks noGrp="1" noChangeArrowheads="1"/>
          </p:cNvSpPr>
          <p:nvPr>
            <p:ph type="ftr" sz="quarter" idx="2"/>
          </p:nvPr>
        </p:nvSpPr>
        <p:spPr bwMode="auto">
          <a:xfrm>
            <a:off x="0" y="8842375"/>
            <a:ext cx="301466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a:latin typeface="Arial" charset="0"/>
                <a:ea typeface="+mn-ea"/>
                <a:cs typeface="+mn-cs"/>
              </a:defRPr>
            </a:lvl1pPr>
          </a:lstStyle>
          <a:p>
            <a:pPr>
              <a:defRPr/>
            </a:pPr>
            <a:endParaRPr lang="en-US"/>
          </a:p>
        </p:txBody>
      </p:sp>
      <p:sp>
        <p:nvSpPr>
          <p:cNvPr id="593925" name="Rectangle 5"/>
          <p:cNvSpPr>
            <a:spLocks noGrp="1" noChangeArrowheads="1"/>
          </p:cNvSpPr>
          <p:nvPr>
            <p:ph type="sldNum" sz="quarter" idx="3"/>
          </p:nvPr>
        </p:nvSpPr>
        <p:spPr bwMode="auto">
          <a:xfrm>
            <a:off x="3938588" y="8842375"/>
            <a:ext cx="301466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a:latin typeface="Arial" panose="020B0604020202020204" pitchFamily="34" charset="0"/>
                <a:cs typeface="Arial" panose="020B0604020202020204" pitchFamily="34" charset="0"/>
              </a:defRPr>
            </a:lvl1pPr>
          </a:lstStyle>
          <a:p>
            <a:fld id="{DCD64CC8-2C56-49D2-A404-B31FF296BDAE}" type="slidenum">
              <a:rPr lang="en-US" altLang="vi-VN"/>
              <a:pPr/>
              <a:t>‹#›</a:t>
            </a:fld>
            <a:endParaRPr lang="en-US" altLang="vi-V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4946" name="Rectangle 2"/>
          <p:cNvSpPr>
            <a:spLocks noGrp="1" noChangeArrowheads="1"/>
          </p:cNvSpPr>
          <p:nvPr>
            <p:ph type="hdr" sz="quarter"/>
          </p:nvPr>
        </p:nvSpPr>
        <p:spPr bwMode="auto">
          <a:xfrm>
            <a:off x="0" y="0"/>
            <a:ext cx="301466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a:latin typeface="Arial" charset="0"/>
                <a:ea typeface="+mn-ea"/>
                <a:cs typeface="+mn-cs"/>
              </a:defRPr>
            </a:lvl1pPr>
          </a:lstStyle>
          <a:p>
            <a:pPr>
              <a:defRPr/>
            </a:pPr>
            <a:endParaRPr lang="en-US"/>
          </a:p>
        </p:txBody>
      </p:sp>
      <p:sp>
        <p:nvSpPr>
          <p:cNvPr id="594947" name="Rectangle 3"/>
          <p:cNvSpPr>
            <a:spLocks noGrp="1" noChangeArrowheads="1"/>
          </p:cNvSpPr>
          <p:nvPr>
            <p:ph type="dt" idx="1"/>
          </p:nvPr>
        </p:nvSpPr>
        <p:spPr bwMode="auto">
          <a:xfrm>
            <a:off x="3938588" y="0"/>
            <a:ext cx="301466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a:latin typeface="Arial"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5252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4949" name="Rectangle 5"/>
          <p:cNvSpPr>
            <a:spLocks noGrp="1" noChangeArrowheads="1"/>
          </p:cNvSpPr>
          <p:nvPr>
            <p:ph type="body" sz="quarter" idx="3"/>
          </p:nvPr>
        </p:nvSpPr>
        <p:spPr bwMode="auto">
          <a:xfrm>
            <a:off x="695325" y="4422775"/>
            <a:ext cx="5564188" cy="418782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4950" name="Rectangle 6"/>
          <p:cNvSpPr>
            <a:spLocks noGrp="1" noChangeArrowheads="1"/>
          </p:cNvSpPr>
          <p:nvPr>
            <p:ph type="ftr" sz="quarter" idx="4"/>
          </p:nvPr>
        </p:nvSpPr>
        <p:spPr bwMode="auto">
          <a:xfrm>
            <a:off x="0" y="8842375"/>
            <a:ext cx="301466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a:latin typeface="Arial" charset="0"/>
                <a:ea typeface="+mn-ea"/>
                <a:cs typeface="+mn-cs"/>
              </a:defRPr>
            </a:lvl1pPr>
          </a:lstStyle>
          <a:p>
            <a:pPr>
              <a:defRPr/>
            </a:pPr>
            <a:endParaRPr lang="en-US"/>
          </a:p>
        </p:txBody>
      </p:sp>
      <p:sp>
        <p:nvSpPr>
          <p:cNvPr id="594951" name="Rectangle 7"/>
          <p:cNvSpPr>
            <a:spLocks noGrp="1" noChangeArrowheads="1"/>
          </p:cNvSpPr>
          <p:nvPr>
            <p:ph type="sldNum" sz="quarter" idx="5"/>
          </p:nvPr>
        </p:nvSpPr>
        <p:spPr bwMode="auto">
          <a:xfrm>
            <a:off x="3938588" y="8842375"/>
            <a:ext cx="301466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a:latin typeface="Arial" panose="020B0604020202020204" pitchFamily="34" charset="0"/>
                <a:cs typeface="Arial" panose="020B0604020202020204" pitchFamily="34" charset="0"/>
              </a:defRPr>
            </a:lvl1pPr>
          </a:lstStyle>
          <a:p>
            <a:fld id="{942B2385-15AF-48A9-BEEC-3E46A575AFD4}" type="slidenum">
              <a:rPr lang="en-US" altLang="vi-VN"/>
              <a:pPr/>
              <a:t>‹#›</a:t>
            </a:fld>
            <a:endParaRPr lang="en-US" altLang="vi-V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a:t>
            </a:fld>
            <a:endParaRPr lang="en-GB" altLang="vi-VN" sz="12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12</a:t>
            </a:fld>
            <a:endParaRPr lang="en-GB" altLang="vi-VN" sz="1200">
              <a:latin typeface="Arial" panose="020B0604020202020204" pitchFamily="34" charset="0"/>
            </a:endParaRPr>
          </a:p>
        </p:txBody>
      </p:sp>
    </p:spTree>
    <p:extLst>
      <p:ext uri="{BB962C8B-B14F-4D97-AF65-F5344CB8AC3E}">
        <p14:creationId xmlns:p14="http://schemas.microsoft.com/office/powerpoint/2010/main" val="1733527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13</a:t>
            </a:fld>
            <a:endParaRPr lang="en-GB" altLang="vi-VN" sz="1200">
              <a:latin typeface="Arial" panose="020B0604020202020204" pitchFamily="34" charset="0"/>
            </a:endParaRPr>
          </a:p>
        </p:txBody>
      </p:sp>
    </p:spTree>
    <p:extLst>
      <p:ext uri="{BB962C8B-B14F-4D97-AF65-F5344CB8AC3E}">
        <p14:creationId xmlns:p14="http://schemas.microsoft.com/office/powerpoint/2010/main" val="2046028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14</a:t>
            </a:fld>
            <a:endParaRPr lang="en-GB" altLang="vi-VN" sz="1200">
              <a:latin typeface="Arial" panose="020B0604020202020204" pitchFamily="34" charset="0"/>
            </a:endParaRPr>
          </a:p>
        </p:txBody>
      </p:sp>
    </p:spTree>
    <p:extLst>
      <p:ext uri="{BB962C8B-B14F-4D97-AF65-F5344CB8AC3E}">
        <p14:creationId xmlns:p14="http://schemas.microsoft.com/office/powerpoint/2010/main" val="3746557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15</a:t>
            </a:fld>
            <a:endParaRPr lang="en-GB" altLang="vi-VN" sz="1200">
              <a:latin typeface="Arial" panose="020B0604020202020204" pitchFamily="34" charset="0"/>
            </a:endParaRPr>
          </a:p>
        </p:txBody>
      </p:sp>
    </p:spTree>
    <p:extLst>
      <p:ext uri="{BB962C8B-B14F-4D97-AF65-F5344CB8AC3E}">
        <p14:creationId xmlns:p14="http://schemas.microsoft.com/office/powerpoint/2010/main" val="1701011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16</a:t>
            </a:fld>
            <a:endParaRPr lang="en-GB" altLang="vi-VN" sz="1200">
              <a:latin typeface="Arial" panose="020B0604020202020204" pitchFamily="34" charset="0"/>
            </a:endParaRPr>
          </a:p>
        </p:txBody>
      </p:sp>
    </p:spTree>
    <p:extLst>
      <p:ext uri="{BB962C8B-B14F-4D97-AF65-F5344CB8AC3E}">
        <p14:creationId xmlns:p14="http://schemas.microsoft.com/office/powerpoint/2010/main" val="187611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17</a:t>
            </a:fld>
            <a:endParaRPr lang="en-GB" altLang="vi-VN" sz="1200">
              <a:latin typeface="Arial" panose="020B0604020202020204" pitchFamily="34" charset="0"/>
            </a:endParaRPr>
          </a:p>
        </p:txBody>
      </p:sp>
    </p:spTree>
    <p:extLst>
      <p:ext uri="{BB962C8B-B14F-4D97-AF65-F5344CB8AC3E}">
        <p14:creationId xmlns:p14="http://schemas.microsoft.com/office/powerpoint/2010/main" val="2603741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18</a:t>
            </a:fld>
            <a:endParaRPr lang="en-GB" altLang="vi-VN" sz="1200">
              <a:latin typeface="Arial" panose="020B0604020202020204" pitchFamily="34" charset="0"/>
            </a:endParaRPr>
          </a:p>
        </p:txBody>
      </p:sp>
    </p:spTree>
    <p:extLst>
      <p:ext uri="{BB962C8B-B14F-4D97-AF65-F5344CB8AC3E}">
        <p14:creationId xmlns:p14="http://schemas.microsoft.com/office/powerpoint/2010/main" val="3165338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19</a:t>
            </a:fld>
            <a:endParaRPr lang="en-GB" altLang="vi-VN" sz="1200">
              <a:latin typeface="Arial" panose="020B0604020202020204" pitchFamily="34" charset="0"/>
            </a:endParaRPr>
          </a:p>
        </p:txBody>
      </p:sp>
    </p:spTree>
    <p:extLst>
      <p:ext uri="{BB962C8B-B14F-4D97-AF65-F5344CB8AC3E}">
        <p14:creationId xmlns:p14="http://schemas.microsoft.com/office/powerpoint/2010/main" val="2695388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20</a:t>
            </a:fld>
            <a:endParaRPr lang="en-GB" altLang="vi-VN" sz="1200">
              <a:latin typeface="Arial" panose="020B0604020202020204" pitchFamily="34" charset="0"/>
            </a:endParaRPr>
          </a:p>
        </p:txBody>
      </p:sp>
    </p:spTree>
    <p:extLst>
      <p:ext uri="{BB962C8B-B14F-4D97-AF65-F5344CB8AC3E}">
        <p14:creationId xmlns:p14="http://schemas.microsoft.com/office/powerpoint/2010/main" val="4045590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21</a:t>
            </a:fld>
            <a:endParaRPr lang="en-GB" altLang="vi-VN" sz="1200">
              <a:latin typeface="Arial" panose="020B0604020202020204" pitchFamily="34" charset="0"/>
            </a:endParaRPr>
          </a:p>
        </p:txBody>
      </p:sp>
    </p:spTree>
    <p:extLst>
      <p:ext uri="{BB962C8B-B14F-4D97-AF65-F5344CB8AC3E}">
        <p14:creationId xmlns:p14="http://schemas.microsoft.com/office/powerpoint/2010/main" val="3980442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4</a:t>
            </a:fld>
            <a:endParaRPr lang="en-GB" altLang="vi-VN" sz="1200">
              <a:latin typeface="Arial" panose="020B0604020202020204" pitchFamily="34" charset="0"/>
            </a:endParaRPr>
          </a:p>
        </p:txBody>
      </p:sp>
    </p:spTree>
    <p:extLst>
      <p:ext uri="{BB962C8B-B14F-4D97-AF65-F5344CB8AC3E}">
        <p14:creationId xmlns:p14="http://schemas.microsoft.com/office/powerpoint/2010/main" val="1057843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22</a:t>
            </a:fld>
            <a:endParaRPr lang="en-GB" altLang="vi-VN" sz="1200">
              <a:latin typeface="Arial" panose="020B0604020202020204" pitchFamily="34" charset="0"/>
            </a:endParaRPr>
          </a:p>
        </p:txBody>
      </p:sp>
    </p:spTree>
    <p:extLst>
      <p:ext uri="{BB962C8B-B14F-4D97-AF65-F5344CB8AC3E}">
        <p14:creationId xmlns:p14="http://schemas.microsoft.com/office/powerpoint/2010/main" val="3610572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23</a:t>
            </a:fld>
            <a:endParaRPr lang="en-GB" altLang="vi-VN" sz="1200">
              <a:latin typeface="Arial" panose="020B0604020202020204" pitchFamily="34" charset="0"/>
            </a:endParaRPr>
          </a:p>
        </p:txBody>
      </p:sp>
    </p:spTree>
    <p:extLst>
      <p:ext uri="{BB962C8B-B14F-4D97-AF65-F5344CB8AC3E}">
        <p14:creationId xmlns:p14="http://schemas.microsoft.com/office/powerpoint/2010/main" val="1107858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24</a:t>
            </a:fld>
            <a:endParaRPr lang="en-GB" altLang="vi-VN" sz="1200">
              <a:latin typeface="Arial" panose="020B0604020202020204" pitchFamily="34" charset="0"/>
            </a:endParaRPr>
          </a:p>
        </p:txBody>
      </p:sp>
    </p:spTree>
    <p:extLst>
      <p:ext uri="{BB962C8B-B14F-4D97-AF65-F5344CB8AC3E}">
        <p14:creationId xmlns:p14="http://schemas.microsoft.com/office/powerpoint/2010/main" val="3251534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25</a:t>
            </a:fld>
            <a:endParaRPr lang="en-GB" altLang="vi-VN" sz="1200">
              <a:latin typeface="Arial" panose="020B0604020202020204" pitchFamily="34" charset="0"/>
            </a:endParaRPr>
          </a:p>
        </p:txBody>
      </p:sp>
    </p:spTree>
    <p:extLst>
      <p:ext uri="{BB962C8B-B14F-4D97-AF65-F5344CB8AC3E}">
        <p14:creationId xmlns:p14="http://schemas.microsoft.com/office/powerpoint/2010/main" val="2302860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26</a:t>
            </a:fld>
            <a:endParaRPr lang="en-GB" altLang="vi-VN" sz="1200">
              <a:latin typeface="Arial" panose="020B0604020202020204" pitchFamily="34" charset="0"/>
            </a:endParaRPr>
          </a:p>
        </p:txBody>
      </p:sp>
    </p:spTree>
    <p:extLst>
      <p:ext uri="{BB962C8B-B14F-4D97-AF65-F5344CB8AC3E}">
        <p14:creationId xmlns:p14="http://schemas.microsoft.com/office/powerpoint/2010/main" val="1016561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27</a:t>
            </a:fld>
            <a:endParaRPr lang="en-GB" altLang="vi-VN" sz="1200">
              <a:latin typeface="Arial" panose="020B0604020202020204" pitchFamily="34" charset="0"/>
            </a:endParaRPr>
          </a:p>
        </p:txBody>
      </p:sp>
    </p:spTree>
    <p:extLst>
      <p:ext uri="{BB962C8B-B14F-4D97-AF65-F5344CB8AC3E}">
        <p14:creationId xmlns:p14="http://schemas.microsoft.com/office/powerpoint/2010/main" val="17600609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28</a:t>
            </a:fld>
            <a:endParaRPr lang="en-GB" altLang="vi-VN" sz="1200">
              <a:latin typeface="Arial" panose="020B0604020202020204" pitchFamily="34" charset="0"/>
            </a:endParaRPr>
          </a:p>
        </p:txBody>
      </p:sp>
    </p:spTree>
    <p:extLst>
      <p:ext uri="{BB962C8B-B14F-4D97-AF65-F5344CB8AC3E}">
        <p14:creationId xmlns:p14="http://schemas.microsoft.com/office/powerpoint/2010/main" val="3953638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29</a:t>
            </a:fld>
            <a:endParaRPr lang="en-GB" altLang="vi-VN" sz="1200">
              <a:latin typeface="Arial" panose="020B0604020202020204" pitchFamily="34" charset="0"/>
            </a:endParaRPr>
          </a:p>
        </p:txBody>
      </p:sp>
    </p:spTree>
    <p:extLst>
      <p:ext uri="{BB962C8B-B14F-4D97-AF65-F5344CB8AC3E}">
        <p14:creationId xmlns:p14="http://schemas.microsoft.com/office/powerpoint/2010/main" val="3520394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30</a:t>
            </a:fld>
            <a:endParaRPr lang="en-GB" altLang="vi-VN" sz="1200">
              <a:latin typeface="Arial" panose="020B0604020202020204" pitchFamily="34" charset="0"/>
            </a:endParaRPr>
          </a:p>
        </p:txBody>
      </p:sp>
    </p:spTree>
    <p:extLst>
      <p:ext uri="{BB962C8B-B14F-4D97-AF65-F5344CB8AC3E}">
        <p14:creationId xmlns:p14="http://schemas.microsoft.com/office/powerpoint/2010/main" val="20820545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31</a:t>
            </a:fld>
            <a:endParaRPr lang="en-GB" altLang="vi-VN" sz="1200">
              <a:latin typeface="Arial" panose="020B0604020202020204" pitchFamily="34" charset="0"/>
            </a:endParaRPr>
          </a:p>
        </p:txBody>
      </p:sp>
    </p:spTree>
    <p:extLst>
      <p:ext uri="{BB962C8B-B14F-4D97-AF65-F5344CB8AC3E}">
        <p14:creationId xmlns:p14="http://schemas.microsoft.com/office/powerpoint/2010/main" val="179537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5</a:t>
            </a:fld>
            <a:endParaRPr lang="en-GB" altLang="vi-VN" sz="1200">
              <a:latin typeface="Arial" panose="020B0604020202020204" pitchFamily="34" charset="0"/>
            </a:endParaRPr>
          </a:p>
        </p:txBody>
      </p:sp>
    </p:spTree>
    <p:extLst>
      <p:ext uri="{BB962C8B-B14F-4D97-AF65-F5344CB8AC3E}">
        <p14:creationId xmlns:p14="http://schemas.microsoft.com/office/powerpoint/2010/main" val="33923672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32</a:t>
            </a:fld>
            <a:endParaRPr lang="en-GB" altLang="vi-VN" sz="1200">
              <a:latin typeface="Arial" panose="020B0604020202020204" pitchFamily="34" charset="0"/>
            </a:endParaRPr>
          </a:p>
        </p:txBody>
      </p:sp>
    </p:spTree>
    <p:extLst>
      <p:ext uri="{BB962C8B-B14F-4D97-AF65-F5344CB8AC3E}">
        <p14:creationId xmlns:p14="http://schemas.microsoft.com/office/powerpoint/2010/main" val="39116573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33</a:t>
            </a:fld>
            <a:endParaRPr lang="en-GB" altLang="vi-VN" sz="1200">
              <a:latin typeface="Arial" panose="020B0604020202020204" pitchFamily="34" charset="0"/>
            </a:endParaRPr>
          </a:p>
        </p:txBody>
      </p:sp>
    </p:spTree>
    <p:extLst>
      <p:ext uri="{BB962C8B-B14F-4D97-AF65-F5344CB8AC3E}">
        <p14:creationId xmlns:p14="http://schemas.microsoft.com/office/powerpoint/2010/main" val="15544767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34</a:t>
            </a:fld>
            <a:endParaRPr lang="en-GB" altLang="vi-VN" sz="1200">
              <a:latin typeface="Arial" panose="020B0604020202020204" pitchFamily="34" charset="0"/>
            </a:endParaRPr>
          </a:p>
        </p:txBody>
      </p:sp>
    </p:spTree>
    <p:extLst>
      <p:ext uri="{BB962C8B-B14F-4D97-AF65-F5344CB8AC3E}">
        <p14:creationId xmlns:p14="http://schemas.microsoft.com/office/powerpoint/2010/main" val="19456655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35</a:t>
            </a:fld>
            <a:endParaRPr lang="en-GB" altLang="vi-VN" sz="1200">
              <a:latin typeface="Arial" panose="020B0604020202020204" pitchFamily="34" charset="0"/>
            </a:endParaRPr>
          </a:p>
        </p:txBody>
      </p:sp>
    </p:spTree>
    <p:extLst>
      <p:ext uri="{BB962C8B-B14F-4D97-AF65-F5344CB8AC3E}">
        <p14:creationId xmlns:p14="http://schemas.microsoft.com/office/powerpoint/2010/main" val="19553906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36</a:t>
            </a:fld>
            <a:endParaRPr lang="en-GB" altLang="vi-VN" sz="1200">
              <a:latin typeface="Arial" panose="020B0604020202020204" pitchFamily="34" charset="0"/>
            </a:endParaRPr>
          </a:p>
        </p:txBody>
      </p:sp>
    </p:spTree>
    <p:extLst>
      <p:ext uri="{BB962C8B-B14F-4D97-AF65-F5344CB8AC3E}">
        <p14:creationId xmlns:p14="http://schemas.microsoft.com/office/powerpoint/2010/main" val="825184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6</a:t>
            </a:fld>
            <a:endParaRPr lang="en-GB" altLang="vi-VN" sz="1200">
              <a:latin typeface="Arial" panose="020B0604020202020204" pitchFamily="34" charset="0"/>
            </a:endParaRPr>
          </a:p>
        </p:txBody>
      </p:sp>
    </p:spTree>
    <p:extLst>
      <p:ext uri="{BB962C8B-B14F-4D97-AF65-F5344CB8AC3E}">
        <p14:creationId xmlns:p14="http://schemas.microsoft.com/office/powerpoint/2010/main" val="3101424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7</a:t>
            </a:fld>
            <a:endParaRPr lang="en-GB" altLang="vi-VN" sz="1200">
              <a:latin typeface="Arial" panose="020B0604020202020204" pitchFamily="34" charset="0"/>
            </a:endParaRPr>
          </a:p>
        </p:txBody>
      </p:sp>
    </p:spTree>
    <p:extLst>
      <p:ext uri="{BB962C8B-B14F-4D97-AF65-F5344CB8AC3E}">
        <p14:creationId xmlns:p14="http://schemas.microsoft.com/office/powerpoint/2010/main" val="449872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8</a:t>
            </a:fld>
            <a:endParaRPr lang="en-GB" altLang="vi-VN" sz="1200">
              <a:latin typeface="Arial" panose="020B0604020202020204" pitchFamily="34" charset="0"/>
            </a:endParaRPr>
          </a:p>
        </p:txBody>
      </p:sp>
    </p:spTree>
    <p:extLst>
      <p:ext uri="{BB962C8B-B14F-4D97-AF65-F5344CB8AC3E}">
        <p14:creationId xmlns:p14="http://schemas.microsoft.com/office/powerpoint/2010/main" val="1493584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9</a:t>
            </a:fld>
            <a:endParaRPr lang="en-GB" altLang="vi-VN" sz="1200">
              <a:latin typeface="Arial" panose="020B0604020202020204" pitchFamily="34" charset="0"/>
            </a:endParaRPr>
          </a:p>
        </p:txBody>
      </p:sp>
    </p:spTree>
    <p:extLst>
      <p:ext uri="{BB962C8B-B14F-4D97-AF65-F5344CB8AC3E}">
        <p14:creationId xmlns:p14="http://schemas.microsoft.com/office/powerpoint/2010/main" val="2525443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10</a:t>
            </a:fld>
            <a:endParaRPr lang="en-GB" altLang="vi-VN" sz="1200">
              <a:latin typeface="Arial" panose="020B0604020202020204" pitchFamily="34" charset="0"/>
            </a:endParaRPr>
          </a:p>
        </p:txBody>
      </p:sp>
    </p:spTree>
    <p:extLst>
      <p:ext uri="{BB962C8B-B14F-4D97-AF65-F5344CB8AC3E}">
        <p14:creationId xmlns:p14="http://schemas.microsoft.com/office/powerpoint/2010/main" val="241680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vi-VN" smtClean="0">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2400">
                <a:solidFill>
                  <a:schemeClr val="tx1"/>
                </a:solidFill>
                <a:latin typeface="Verdana" panose="020B0604030504040204" pitchFamily="34" charset="0"/>
                <a:ea typeface="MS PGothic" panose="020B0600070205080204" pitchFamily="34" charset="-128"/>
              </a:defRPr>
            </a:lvl1pPr>
            <a:lvl2pPr marL="742950" indent="-285750" defTabSz="923925">
              <a:defRPr sz="2400">
                <a:solidFill>
                  <a:schemeClr val="tx1"/>
                </a:solidFill>
                <a:latin typeface="Verdana" panose="020B0604030504040204" pitchFamily="34" charset="0"/>
                <a:ea typeface="MS PGothic" panose="020B0600070205080204" pitchFamily="34" charset="-128"/>
              </a:defRPr>
            </a:lvl2pPr>
            <a:lvl3pPr marL="1143000" indent="-228600" defTabSz="923925">
              <a:defRPr sz="2400">
                <a:solidFill>
                  <a:schemeClr val="tx1"/>
                </a:solidFill>
                <a:latin typeface="Verdana" panose="020B0604030504040204" pitchFamily="34" charset="0"/>
                <a:ea typeface="MS PGothic" panose="020B0600070205080204" pitchFamily="34" charset="-128"/>
              </a:defRPr>
            </a:lvl3pPr>
            <a:lvl4pPr marL="1600200" indent="-228600" defTabSz="923925">
              <a:defRPr sz="2400">
                <a:solidFill>
                  <a:schemeClr val="tx1"/>
                </a:solidFill>
                <a:latin typeface="Verdana" panose="020B0604030504040204" pitchFamily="34" charset="0"/>
                <a:ea typeface="MS PGothic" panose="020B0600070205080204" pitchFamily="34" charset="-128"/>
              </a:defRPr>
            </a:lvl4pPr>
            <a:lvl5pPr marL="2057400" indent="-228600" defTabSz="923925">
              <a:defRPr sz="2400">
                <a:solidFill>
                  <a:schemeClr val="tx1"/>
                </a:solidFill>
                <a:latin typeface="Verdana" panose="020B0604030504040204" pitchFamily="34" charset="0"/>
                <a:ea typeface="MS PGothic" panose="020B0600070205080204" pitchFamily="34" charset="-128"/>
              </a:defRPr>
            </a:lvl5pPr>
            <a:lvl6pPr marL="25146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defTabSz="923925"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AE1ED170-7FCB-4D50-8EDA-CDF1A2E67DE8}" type="slidenum">
              <a:rPr lang="en-GB" altLang="vi-VN" sz="1200">
                <a:latin typeface="Arial" panose="020B0604020202020204" pitchFamily="34" charset="0"/>
              </a:rPr>
              <a:pPr/>
              <a:t>11</a:t>
            </a:fld>
            <a:endParaRPr lang="en-GB" altLang="vi-VN" sz="1200">
              <a:latin typeface="Arial" panose="020B0604020202020204" pitchFamily="34" charset="0"/>
            </a:endParaRPr>
          </a:p>
        </p:txBody>
      </p:sp>
    </p:spTree>
    <p:extLst>
      <p:ext uri="{BB962C8B-B14F-4D97-AF65-F5344CB8AC3E}">
        <p14:creationId xmlns:p14="http://schemas.microsoft.com/office/powerpoint/2010/main" val="34078935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6"/>
          <p:cNvSpPr>
            <a:spLocks noChangeArrowheads="1"/>
          </p:cNvSpPr>
          <p:nvPr userDrawn="1"/>
        </p:nvSpPr>
        <p:spPr bwMode="auto">
          <a:xfrm>
            <a:off x="2286000" y="1219200"/>
            <a:ext cx="4892675" cy="63500"/>
          </a:xfrm>
          <a:prstGeom prst="rect">
            <a:avLst/>
          </a:prstGeom>
          <a:solidFill>
            <a:srgbClr val="336699">
              <a:alpha val="50195"/>
            </a:srgbClr>
          </a:solidFill>
          <a:ln>
            <a:noFill/>
          </a:ln>
        </p:spPr>
        <p:txBody>
          <a:bodyPr wrap="none" anchor="ctr"/>
          <a:lstStyle>
            <a:lvl1pPr>
              <a:defRPr sz="2400">
                <a:solidFill>
                  <a:schemeClr val="tx1"/>
                </a:solidFill>
                <a:latin typeface="Verdana" panose="020B0604030504040204" pitchFamily="34" charset="0"/>
                <a:cs typeface="Arial" panose="020B0604020202020204" pitchFamily="34" charset="0"/>
              </a:defRPr>
            </a:lvl1pPr>
            <a:lvl2pPr marL="742950" indent="-285750">
              <a:defRPr sz="2400">
                <a:solidFill>
                  <a:schemeClr val="tx1"/>
                </a:solidFill>
                <a:latin typeface="Verdana" panose="020B0604030504040204" pitchFamily="34" charset="0"/>
                <a:cs typeface="Arial" panose="020B0604020202020204" pitchFamily="34" charset="0"/>
              </a:defRPr>
            </a:lvl2pPr>
            <a:lvl3pPr marL="1143000" indent="-228600">
              <a:defRPr sz="2400">
                <a:solidFill>
                  <a:schemeClr val="tx1"/>
                </a:solidFill>
                <a:latin typeface="Verdana" panose="020B0604030504040204" pitchFamily="34" charset="0"/>
                <a:cs typeface="Arial" panose="020B0604020202020204" pitchFamily="34" charset="0"/>
              </a:defRPr>
            </a:lvl3pPr>
            <a:lvl4pPr marL="1600200" indent="-228600">
              <a:defRPr sz="2400">
                <a:solidFill>
                  <a:schemeClr val="tx1"/>
                </a:solidFill>
                <a:latin typeface="Verdana" panose="020B0604030504040204" pitchFamily="34" charset="0"/>
                <a:cs typeface="Arial" panose="020B0604020202020204" pitchFamily="34" charset="0"/>
              </a:defRPr>
            </a:lvl4pPr>
            <a:lvl5pPr marL="2057400" indent="-228600">
              <a:defRPr sz="24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cs typeface="Arial" panose="020B0604020202020204" pitchFamily="34" charset="0"/>
              </a:defRPr>
            </a:lvl9pPr>
          </a:lstStyle>
          <a:p>
            <a:pPr algn="ctr" eaLnBrk="1" hangingPunct="1">
              <a:defRPr/>
            </a:pPr>
            <a:endParaRPr kumimoji="1" lang="en-US">
              <a:solidFill>
                <a:srgbClr val="336699"/>
              </a:solidFill>
              <a:ea typeface="+mn-ea"/>
            </a:endParaRPr>
          </a:p>
        </p:txBody>
      </p:sp>
      <p:pic>
        <p:nvPicPr>
          <p:cNvPr id="5" name="Picture 73" descr="untitle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7B25F3CF-1E2B-4B23-AF81-A96A2EFC5578}" type="datetimeFigureOut">
              <a:rPr lang="en-US" altLang="vi-VN"/>
              <a:pPr>
                <a:defRPr/>
              </a:pPr>
              <a:t>3/5/2021</a:t>
            </a:fld>
            <a:endParaRPr lang="en-US" altLang="vi-VN"/>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1709812B-D4D1-4149-86FB-ED5FEF002454}" type="slidenum">
              <a:rPr lang="en-US" altLang="vi-VN"/>
              <a:pPr/>
              <a:t>‹#›</a:t>
            </a:fld>
            <a:endParaRPr lang="en-US" altLang="vi-VN"/>
          </a:p>
        </p:txBody>
      </p:sp>
    </p:spTree>
    <p:extLst>
      <p:ext uri="{BB962C8B-B14F-4D97-AF65-F5344CB8AC3E}">
        <p14:creationId xmlns:p14="http://schemas.microsoft.com/office/powerpoint/2010/main" val="67874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CAE092-632C-4A00-8C66-F1EBD6E065D1}" type="datetimeFigureOut">
              <a:rPr lang="en-US" altLang="vi-VN"/>
              <a:pPr>
                <a:defRPr/>
              </a:pPr>
              <a:t>3/5/2021</a:t>
            </a:fld>
            <a:endParaRPr lang="en-US" altLang="vi-VN"/>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9A6366-0C07-41F6-99AA-DCA912890415}" type="slidenum">
              <a:rPr lang="en-US" altLang="vi-VN"/>
              <a:pPr/>
              <a:t>‹#›</a:t>
            </a:fld>
            <a:endParaRPr lang="en-US" altLang="vi-VN"/>
          </a:p>
        </p:txBody>
      </p:sp>
    </p:spTree>
    <p:extLst>
      <p:ext uri="{BB962C8B-B14F-4D97-AF65-F5344CB8AC3E}">
        <p14:creationId xmlns:p14="http://schemas.microsoft.com/office/powerpoint/2010/main" val="356668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57AE5A-F810-43BA-AF01-C2AAF03CEDA3}" type="datetimeFigureOut">
              <a:rPr lang="en-US" altLang="vi-VN"/>
              <a:pPr>
                <a:defRPr/>
              </a:pPr>
              <a:t>3/5/2021</a:t>
            </a:fld>
            <a:endParaRPr lang="en-US" altLang="vi-VN"/>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59E3D76-2938-424D-B4F3-A37550795FA0}" type="slidenum">
              <a:rPr lang="en-US" altLang="vi-VN"/>
              <a:pPr/>
              <a:t>‹#›</a:t>
            </a:fld>
            <a:endParaRPr lang="en-US" altLang="vi-VN"/>
          </a:p>
        </p:txBody>
      </p:sp>
    </p:spTree>
    <p:extLst>
      <p:ext uri="{BB962C8B-B14F-4D97-AF65-F5344CB8AC3E}">
        <p14:creationId xmlns:p14="http://schemas.microsoft.com/office/powerpoint/2010/main" val="396280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465267D-024A-40AA-9313-EAE69EA4B795}" type="datetimeFigureOut">
              <a:rPr lang="en-US" altLang="vi-VN"/>
              <a:pPr>
                <a:defRPr/>
              </a:pPr>
              <a:t>3/5/2021</a:t>
            </a:fld>
            <a:endParaRPr lang="en-US" altLang="vi-VN"/>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3AF3F13-C5B1-4324-A803-5C2A756EB8CC}" type="slidenum">
              <a:rPr lang="en-US" altLang="vi-VN"/>
              <a:pPr/>
              <a:t>‹#›</a:t>
            </a:fld>
            <a:endParaRPr lang="en-US" altLang="vi-VN"/>
          </a:p>
        </p:txBody>
      </p:sp>
    </p:spTree>
    <p:extLst>
      <p:ext uri="{BB962C8B-B14F-4D97-AF65-F5344CB8AC3E}">
        <p14:creationId xmlns:p14="http://schemas.microsoft.com/office/powerpoint/2010/main" val="268510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D41B264-DE3E-4CFF-B4AC-2FDF7EFFC9F6}" type="datetimeFigureOut">
              <a:rPr lang="en-US" altLang="vi-VN"/>
              <a:pPr>
                <a:defRPr/>
              </a:pPr>
              <a:t>3/5/2021</a:t>
            </a:fld>
            <a:endParaRPr lang="en-US" altLang="vi-VN"/>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13FA915-135C-4ECB-AFF9-B05BDB4C8E49}" type="slidenum">
              <a:rPr lang="en-US" altLang="vi-VN"/>
              <a:pPr/>
              <a:t>‹#›</a:t>
            </a:fld>
            <a:endParaRPr lang="en-US" altLang="vi-VN"/>
          </a:p>
        </p:txBody>
      </p:sp>
    </p:spTree>
    <p:extLst>
      <p:ext uri="{BB962C8B-B14F-4D97-AF65-F5344CB8AC3E}">
        <p14:creationId xmlns:p14="http://schemas.microsoft.com/office/powerpoint/2010/main" val="183028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B99BAC8-F27A-41AE-81DC-A8CBC7837D7E}" type="datetimeFigureOut">
              <a:rPr lang="en-US" altLang="vi-VN"/>
              <a:pPr>
                <a:defRPr/>
              </a:pPr>
              <a:t>3/5/2021</a:t>
            </a:fld>
            <a:endParaRPr lang="en-US" altLang="vi-VN"/>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CF0189C-6517-41F5-91E4-581EB1D1B304}" type="slidenum">
              <a:rPr lang="en-US" altLang="vi-VN"/>
              <a:pPr/>
              <a:t>‹#›</a:t>
            </a:fld>
            <a:endParaRPr lang="en-US" altLang="vi-VN"/>
          </a:p>
        </p:txBody>
      </p:sp>
    </p:spTree>
    <p:extLst>
      <p:ext uri="{BB962C8B-B14F-4D97-AF65-F5344CB8AC3E}">
        <p14:creationId xmlns:p14="http://schemas.microsoft.com/office/powerpoint/2010/main" val="92868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E8C73A-CEF7-4C5A-B48E-6A62A098311F}" type="datetimeFigureOut">
              <a:rPr lang="en-US" altLang="vi-VN"/>
              <a:pPr>
                <a:defRPr/>
              </a:pPr>
              <a:t>3/5/2021</a:t>
            </a:fld>
            <a:endParaRPr lang="en-US" altLang="vi-VN"/>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83EBE43-D190-4266-B89E-1C0A9A7F56B4}" type="slidenum">
              <a:rPr lang="en-US" altLang="vi-VN"/>
              <a:pPr/>
              <a:t>‹#›</a:t>
            </a:fld>
            <a:endParaRPr lang="en-US" altLang="vi-VN"/>
          </a:p>
        </p:txBody>
      </p:sp>
    </p:spTree>
    <p:extLst>
      <p:ext uri="{BB962C8B-B14F-4D97-AF65-F5344CB8AC3E}">
        <p14:creationId xmlns:p14="http://schemas.microsoft.com/office/powerpoint/2010/main" val="215061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1E9010F-23A3-41B8-83DB-939D057B8484}" type="datetimeFigureOut">
              <a:rPr lang="en-US" altLang="vi-VN"/>
              <a:pPr>
                <a:defRPr/>
              </a:pPr>
              <a:t>3/5/2021</a:t>
            </a:fld>
            <a:endParaRPr lang="en-US" altLang="vi-VN"/>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212C0BB-1C72-41BD-851A-AC7356B1D871}" type="slidenum">
              <a:rPr lang="en-US" altLang="vi-VN"/>
              <a:pPr/>
              <a:t>‹#›</a:t>
            </a:fld>
            <a:endParaRPr lang="en-US" altLang="vi-VN"/>
          </a:p>
        </p:txBody>
      </p:sp>
    </p:spTree>
    <p:extLst>
      <p:ext uri="{BB962C8B-B14F-4D97-AF65-F5344CB8AC3E}">
        <p14:creationId xmlns:p14="http://schemas.microsoft.com/office/powerpoint/2010/main" val="244608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526EF3-A688-4F67-B5BB-BA5C8665EB37}" type="datetimeFigureOut">
              <a:rPr lang="en-US" altLang="vi-VN"/>
              <a:pPr>
                <a:defRPr/>
              </a:pPr>
              <a:t>3/5/2021</a:t>
            </a:fld>
            <a:endParaRPr lang="en-US" altLang="vi-VN"/>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C411740-6549-4C15-8D3F-3D23A72673D5}" type="slidenum">
              <a:rPr lang="en-US" altLang="vi-VN"/>
              <a:pPr/>
              <a:t>‹#›</a:t>
            </a:fld>
            <a:endParaRPr lang="en-US" altLang="vi-VN"/>
          </a:p>
        </p:txBody>
      </p:sp>
    </p:spTree>
    <p:extLst>
      <p:ext uri="{BB962C8B-B14F-4D97-AF65-F5344CB8AC3E}">
        <p14:creationId xmlns:p14="http://schemas.microsoft.com/office/powerpoint/2010/main" val="280859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BFECCBB-E0C9-4951-A416-C61D8D845EB8}" type="datetimeFigureOut">
              <a:rPr lang="en-US" altLang="vi-VN"/>
              <a:pPr>
                <a:defRPr/>
              </a:pPr>
              <a:t>3/5/2021</a:t>
            </a:fld>
            <a:endParaRPr lang="en-US" altLang="vi-VN"/>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4E7D202-0D89-41E8-A07A-3B7546656162}" type="slidenum">
              <a:rPr lang="en-US" altLang="vi-VN"/>
              <a:pPr/>
              <a:t>‹#›</a:t>
            </a:fld>
            <a:endParaRPr lang="en-US" altLang="vi-VN"/>
          </a:p>
        </p:txBody>
      </p:sp>
    </p:spTree>
    <p:extLst>
      <p:ext uri="{BB962C8B-B14F-4D97-AF65-F5344CB8AC3E}">
        <p14:creationId xmlns:p14="http://schemas.microsoft.com/office/powerpoint/2010/main" val="34916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A8727FC-9B22-44B3-BF61-E03656656616}" type="datetimeFigureOut">
              <a:rPr lang="en-US" altLang="vi-VN"/>
              <a:pPr>
                <a:defRPr/>
              </a:pPr>
              <a:t>3/5/2021</a:t>
            </a:fld>
            <a:endParaRPr lang="en-US" altLang="vi-VN"/>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C9FC1EA-BEF9-476E-9965-42DAA0AD78C3}" type="slidenum">
              <a:rPr lang="en-US" altLang="vi-VN"/>
              <a:pPr/>
              <a:t>‹#›</a:t>
            </a:fld>
            <a:endParaRPr lang="en-US" altLang="vi-VN"/>
          </a:p>
        </p:txBody>
      </p:sp>
    </p:spTree>
    <p:extLst>
      <p:ext uri="{BB962C8B-B14F-4D97-AF65-F5344CB8AC3E}">
        <p14:creationId xmlns:p14="http://schemas.microsoft.com/office/powerpoint/2010/main" val="223485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cs typeface="Arial" panose="020B0604020202020204" pitchFamily="34" charset="0"/>
              </a:defRPr>
            </a:lvl1pPr>
          </a:lstStyle>
          <a:p>
            <a:pPr>
              <a:defRPr/>
            </a:pPr>
            <a:fld id="{59F7307B-74C4-4315-861F-1187F79CA626}" type="datetimeFigureOut">
              <a:rPr lang="en-US" altLang="vi-VN"/>
              <a:pPr>
                <a:defRPr/>
              </a:pPr>
              <a:t>3/5/2021</a:t>
            </a:fld>
            <a:endParaRPr lang="en-US" altLang="vi-VN"/>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Verdana" panose="020B0604030504040204" pitchFamily="34" charset="0"/>
                <a:ea typeface="+mn-ea"/>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cs typeface="Arial" panose="020B0604020202020204" pitchFamily="34" charset="0"/>
              </a:defRPr>
            </a:lvl1pPr>
          </a:lstStyle>
          <a:p>
            <a:fld id="{DA6D9545-886B-4ADE-83ED-6BF5F60CAE1A}"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5410" r:id="rId1"/>
    <p:sldLayoutId id="2147485400" r:id="rId2"/>
    <p:sldLayoutId id="2147485401" r:id="rId3"/>
    <p:sldLayoutId id="2147485402" r:id="rId4"/>
    <p:sldLayoutId id="2147485403" r:id="rId5"/>
    <p:sldLayoutId id="2147485404" r:id="rId6"/>
    <p:sldLayoutId id="2147485405" r:id="rId7"/>
    <p:sldLayoutId id="2147485406" r:id="rId8"/>
    <p:sldLayoutId id="2147485407" r:id="rId9"/>
    <p:sldLayoutId id="2147485408" r:id="rId10"/>
    <p:sldLayoutId id="2147485409"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S PGothic" panose="020B0600070205080204" pitchFamily="34" charset="-128"/>
          <a:cs typeface="ＭＳ Ｐゴシック" charset="0"/>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ea typeface="MS PGothic" panose="020B0600070205080204" pitchFamily="34" charset="-128"/>
          <a:cs typeface="ＭＳ Ｐゴシック"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ea typeface="MS PGothic" panose="020B0600070205080204" pitchFamily="34" charset="-128"/>
          <a:cs typeface="ＭＳ Ｐゴシック"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ea typeface="MS PGothic" panose="020B0600070205080204" pitchFamily="34" charset="-128"/>
          <a:cs typeface="ＭＳ Ｐゴシック"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ea typeface="MS PGothic" panose="020B0600070205080204" pitchFamily="34" charset="-128"/>
          <a:cs typeface="ＭＳ Ｐゴシック"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ＭＳ Ｐゴシック" charset="0"/>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S PGothic" panose="020B0600070205080204" pitchFamily="34" charset="-128"/>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S PGothic" panose="020B060007020508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1"/>
          <p:cNvSpPr>
            <a:spLocks noGrp="1"/>
          </p:cNvSpPr>
          <p:nvPr>
            <p:ph type="ctrTitle"/>
          </p:nvPr>
        </p:nvSpPr>
        <p:spPr>
          <a:xfrm>
            <a:off x="131763" y="1905000"/>
            <a:ext cx="8880475" cy="3048000"/>
          </a:xfrm>
          <a:solidFill>
            <a:schemeClr val="bg1"/>
          </a:solidFill>
        </p:spPr>
        <p:txBody>
          <a:bodyPr/>
          <a:lstStyle/>
          <a:p>
            <a:r>
              <a:rPr lang="en-US" altLang="vi-VN" b="1" dirty="0" smtClean="0">
                <a:latin typeface="Arial" panose="020B0604020202020204" pitchFamily="34" charset="0"/>
                <a:cs typeface="Arial" panose="020B0604020202020204" pitchFamily="34" charset="0"/>
              </a:rPr>
              <a:t>HƯỚNG DẪN </a:t>
            </a:r>
            <a:r>
              <a:rPr lang="vi-VN" altLang="vi-VN" b="1" dirty="0" smtClean="0">
                <a:latin typeface="Arial" panose="020B0604020202020204" pitchFamily="34" charset="0"/>
                <a:cs typeface="Arial" panose="020B0604020202020204" pitchFamily="34" charset="0"/>
              </a:rPr>
              <a:t/>
            </a:r>
            <a:br>
              <a:rPr lang="vi-VN" altLang="vi-VN" b="1" dirty="0" smtClean="0">
                <a:latin typeface="Arial" panose="020B0604020202020204" pitchFamily="34" charset="0"/>
                <a:cs typeface="Arial" panose="020B0604020202020204" pitchFamily="34" charset="0"/>
              </a:rPr>
            </a:br>
            <a:r>
              <a:rPr lang="vi-VN" altLang="vi-VN" b="1" dirty="0" smtClean="0">
                <a:latin typeface="Arial" panose="020B0604020202020204" pitchFamily="34" charset="0"/>
                <a:cs typeface="Arial" panose="020B0604020202020204" pitchFamily="34" charset="0"/>
              </a:rPr>
              <a:t>Tiếp nhận, bảo quản, phân phối và sử dụng vắc xin phòng COVID-19 </a:t>
            </a:r>
          </a:p>
        </p:txBody>
      </p:sp>
      <p:sp>
        <p:nvSpPr>
          <p:cNvPr id="7" name="Rectangle 3"/>
          <p:cNvSpPr txBox="1">
            <a:spLocks noChangeArrowheads="1"/>
          </p:cNvSpPr>
          <p:nvPr/>
        </p:nvSpPr>
        <p:spPr bwMode="auto">
          <a:xfrm>
            <a:off x="609600" y="4953000"/>
            <a:ext cx="8001000" cy="1219200"/>
          </a:xfrm>
          <a:prstGeom prst="rect">
            <a:avLst/>
          </a:prstGeom>
          <a:noFill/>
          <a:ln w="9525">
            <a:noFill/>
            <a:miter lim="800000"/>
            <a:headEnd/>
            <a:tailEnd/>
          </a:ln>
        </p:spPr>
        <p:txBody>
          <a:bodyPr/>
          <a:lstStyle/>
          <a:p>
            <a:pPr algn="ctr" eaLnBrk="1" hangingPunct="1">
              <a:buClr>
                <a:srgbClr val="0000FF"/>
              </a:buClr>
              <a:buSzPct val="90000"/>
              <a:buFont typeface="Wingdings" pitchFamily="2" charset="2"/>
              <a:buNone/>
              <a:defRPr/>
            </a:pPr>
            <a:endParaRPr lang="en-US" sz="2000" kern="0" dirty="0">
              <a:solidFill>
                <a:schemeClr val="bg1"/>
              </a:solidFill>
              <a:latin typeface="Arial" pitchFamily="34" charset="0"/>
              <a:ea typeface="+mn-ea"/>
              <a:cs typeface="Arial" panose="020B0604020202020204" pitchFamily="34" charset="0"/>
            </a:endParaRPr>
          </a:p>
        </p:txBody>
      </p:sp>
      <p:sp>
        <p:nvSpPr>
          <p:cNvPr id="8" name="Rectangle 7"/>
          <p:cNvSpPr/>
          <p:nvPr/>
        </p:nvSpPr>
        <p:spPr>
          <a:xfrm>
            <a:off x="0" y="0"/>
            <a:ext cx="9144000" cy="12954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GB" altLang="vi-VN" sz="3600" b="1" dirty="0">
                <a:solidFill>
                  <a:schemeClr val="bg1"/>
                </a:solidFill>
                <a:latin typeface="Arial" panose="020B0604020202020204" pitchFamily="34" charset="0"/>
                <a:cs typeface="Arial" panose="020B0604020202020204" pitchFamily="34" charset="0"/>
              </a:rPr>
              <a:t>CỤC Y TẾ DỰ PHÒNG</a:t>
            </a:r>
            <a:endParaRPr lang="vi-VN" altLang="vi-VN" sz="3600" b="1" dirty="0">
              <a:solidFill>
                <a:schemeClr val="bg1"/>
              </a:solidFill>
              <a:latin typeface="Arial" panose="020B0604020202020204" pitchFamily="34" charset="0"/>
              <a:cs typeface="Arial" panose="020B0604020202020204" pitchFamily="34" charset="0"/>
            </a:endParaRPr>
          </a:p>
        </p:txBody>
      </p:sp>
      <p:pic>
        <p:nvPicPr>
          <p:cNvPr id="5125" name="Picture 2" descr="http://vncdc.gov.vn/Views/Templates/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429000" y="6172200"/>
            <a:ext cx="2971800" cy="461665"/>
          </a:xfrm>
          <a:prstGeom prst="rect">
            <a:avLst/>
          </a:prstGeom>
          <a:noFill/>
        </p:spPr>
        <p:txBody>
          <a:bodyPr wrap="square" rtlCol="0">
            <a:spAutoFit/>
          </a:bodyPr>
          <a:lstStyle/>
          <a:p>
            <a:r>
              <a:rPr lang="vi-VN" i="1" dirty="0" smtClean="0">
                <a:latin typeface="+mn-lt"/>
              </a:rPr>
              <a:t>Hà Nội, 03/2021</a:t>
            </a:r>
            <a:endParaRPr lang="vi-VN"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10</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143000"/>
            <a:ext cx="8915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4. </a:t>
            </a:r>
            <a:r>
              <a:rPr lang="en-US" altLang="vi-VN" sz="2800" b="1" dirty="0" err="1" smtClean="0">
                <a:latin typeface="Arial" panose="020B0604020202020204" pitchFamily="34" charset="0"/>
                <a:cs typeface="Arial" panose="020B0604020202020204" pitchFamily="34" charset="0"/>
              </a:rPr>
              <a:t>Truyền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thông</a:t>
            </a:r>
            <a:r>
              <a:rPr lang="en-US" altLang="vi-VN" sz="2800" b="1" dirty="0" smtClean="0">
                <a:latin typeface="Arial" panose="020B0604020202020204" pitchFamily="34" charset="0"/>
                <a:cs typeface="Arial" panose="020B0604020202020204" pitchFamily="34" charset="0"/>
              </a:rPr>
              <a:t> </a:t>
            </a:r>
            <a:endParaRPr lang="vi-VN" altLang="vi-VN" sz="2800" b="1" dirty="0" smtClean="0">
              <a:latin typeface="Arial" panose="020B0604020202020204" pitchFamily="34" charset="0"/>
              <a:cs typeface="Arial" panose="020B0604020202020204" pitchFamily="34" charset="0"/>
            </a:endParaRPr>
          </a:p>
          <a:p>
            <a:pPr algn="just">
              <a:lnSpc>
                <a:spcPct val="100000"/>
              </a:lnSpc>
              <a:spcBef>
                <a:spcPct val="0"/>
              </a:spcBef>
              <a:buFontTx/>
              <a:buNone/>
            </a:pPr>
            <a:r>
              <a:rPr lang="vi-VN" altLang="vi-VN" sz="2800" b="1" dirty="0" smtClean="0">
                <a:latin typeface="Arial" panose="020B0604020202020204" pitchFamily="34" charset="0"/>
                <a:cs typeface="Arial" panose="020B0604020202020204" pitchFamily="34" charset="0"/>
              </a:rPr>
              <a:t>- Hoạt động 1: </a:t>
            </a:r>
            <a:r>
              <a:rPr lang="vi-VN" altLang="vi-VN" sz="2800" dirty="0" smtClean="0">
                <a:latin typeface="Arial" panose="020B0604020202020204" pitchFamily="34" charset="0"/>
                <a:cs typeface="Arial" panose="020B0604020202020204" pitchFamily="34" charset="0"/>
              </a:rPr>
              <a:t>Vụ TT&amp;TĐKT chủ trì phối hợp với Cục YTDP, các Viện VSDT/Pasteur, TTKSBT tỉnh/TP xây dựng kế hoạch truyền thông về sử dụng vắc xin COVID-19 nhằm nâng cao nhận thức, chia sẻ thông tin và vận động người dân, huy động xã hội tham gia tiêm chủng. </a:t>
            </a:r>
          </a:p>
          <a:p>
            <a:pPr algn="just">
              <a:lnSpc>
                <a:spcPct val="100000"/>
              </a:lnSpc>
              <a:spcBef>
                <a:spcPct val="0"/>
              </a:spcBef>
              <a:buFontTx/>
              <a:buChar char="-"/>
            </a:pPr>
            <a:r>
              <a:rPr lang="vi-VN" altLang="vi-VN" sz="2800" b="1" dirty="0" smtClean="0">
                <a:latin typeface="Arial" panose="020B0604020202020204" pitchFamily="34" charset="0"/>
                <a:cs typeface="Arial" panose="020B0604020202020204" pitchFamily="34" charset="0"/>
              </a:rPr>
              <a:t>Hoạt động 2: </a:t>
            </a:r>
            <a:r>
              <a:rPr lang="vi-VN" altLang="vi-VN" sz="2800" dirty="0" smtClean="0">
                <a:latin typeface="Arial" panose="020B0604020202020204" pitchFamily="34" charset="0"/>
                <a:cs typeface="Arial" panose="020B0604020202020204" pitchFamily="34" charset="0"/>
              </a:rPr>
              <a:t>Vụ TT&amp;TĐKT </a:t>
            </a:r>
            <a:r>
              <a:rPr lang="vi-VN" altLang="vi-VN" sz="2800" dirty="0">
                <a:latin typeface="Arial" panose="020B0604020202020204" pitchFamily="34" charset="0"/>
                <a:cs typeface="Arial" panose="020B0604020202020204" pitchFamily="34" charset="0"/>
              </a:rPr>
              <a:t>chủ trì phối hợp với </a:t>
            </a:r>
            <a:r>
              <a:rPr lang="vi-VN" altLang="vi-VN" sz="2800" dirty="0" smtClean="0">
                <a:latin typeface="Arial" panose="020B0604020202020204" pitchFamily="34" charset="0"/>
                <a:cs typeface="Arial" panose="020B0604020202020204" pitchFamily="34" charset="0"/>
              </a:rPr>
              <a:t>với Cục YTDP, các Viện VSDT/Pasteur, Dự án TCMR quốc gia xây dựng các thông điệp, phóng sự, tài liệu truyền thông về đối tượng tiêm, thông tin về vắc xin phòng COVID-19.</a:t>
            </a: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2511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11</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1430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None/>
            </a:pPr>
            <a:r>
              <a:rPr lang="en-US" altLang="vi-VN" sz="2800" b="1" dirty="0" smtClean="0">
                <a:latin typeface="Arial" panose="020B0604020202020204" pitchFamily="34" charset="0"/>
                <a:cs typeface="Arial" panose="020B0604020202020204" pitchFamily="34" charset="0"/>
              </a:rPr>
              <a:t>4. </a:t>
            </a:r>
            <a:r>
              <a:rPr lang="en-US" altLang="vi-VN" sz="2800" b="1" dirty="0" err="1" smtClean="0">
                <a:latin typeface="Arial" panose="020B0604020202020204" pitchFamily="34" charset="0"/>
                <a:cs typeface="Arial" panose="020B0604020202020204" pitchFamily="34" charset="0"/>
              </a:rPr>
              <a:t>Truyền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thông</a:t>
            </a:r>
            <a:r>
              <a:rPr lang="en-US" altLang="vi-VN" sz="2800" b="1" dirty="0" smtClean="0">
                <a:latin typeface="Arial" panose="020B0604020202020204" pitchFamily="34" charset="0"/>
                <a:cs typeface="Arial" panose="020B0604020202020204" pitchFamily="34" charset="0"/>
              </a:rPr>
              <a:t> </a:t>
            </a:r>
            <a:r>
              <a:rPr lang="en-US" altLang="vi-VN" sz="2800" b="1" dirty="0">
                <a:latin typeface="Arial" panose="020B0604020202020204" pitchFamily="34" charset="0"/>
                <a:cs typeface="Arial" panose="020B0604020202020204" pitchFamily="34" charset="0"/>
              </a:rPr>
              <a:t>(</a:t>
            </a:r>
            <a:r>
              <a:rPr lang="en-US" altLang="vi-VN" sz="2800" b="1" dirty="0" err="1">
                <a:latin typeface="Arial" panose="020B0604020202020204" pitchFamily="34" charset="0"/>
                <a:cs typeface="Arial" panose="020B0604020202020204" pitchFamily="34" charset="0"/>
              </a:rPr>
              <a:t>Tiếp</a:t>
            </a:r>
            <a:r>
              <a:rPr lang="en-US" altLang="vi-VN" sz="2800" b="1" dirty="0">
                <a:latin typeface="Arial" panose="020B0604020202020204" pitchFamily="34" charset="0"/>
                <a:cs typeface="Arial" panose="020B0604020202020204" pitchFamily="34" charset="0"/>
              </a:rPr>
              <a:t> </a:t>
            </a:r>
            <a:r>
              <a:rPr lang="en-US" altLang="vi-VN" sz="2800" b="1" dirty="0" err="1">
                <a:latin typeface="Arial" panose="020B0604020202020204" pitchFamily="34" charset="0"/>
                <a:cs typeface="Arial" panose="020B0604020202020204" pitchFamily="34" charset="0"/>
              </a:rPr>
              <a:t>theo</a:t>
            </a:r>
            <a:r>
              <a:rPr lang="en-US" altLang="vi-VN" sz="2800" b="1" dirty="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smtClean="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Hoạt động 3: </a:t>
            </a:r>
            <a:r>
              <a:rPr lang="vi-VN" altLang="vi-VN" sz="2800" dirty="0">
                <a:latin typeface="Arial" panose="020B0604020202020204" pitchFamily="34" charset="0"/>
                <a:cs typeface="Arial" panose="020B0604020202020204" pitchFamily="34" charset="0"/>
              </a:rPr>
              <a:t>Vụ TT&amp;TĐKT chủ trì phối hợp với </a:t>
            </a:r>
            <a:r>
              <a:rPr lang="vi-VN" altLang="vi-VN" sz="2800" dirty="0" smtClean="0">
                <a:latin typeface="Arial" panose="020B0604020202020204" pitchFamily="34" charset="0"/>
                <a:cs typeface="Arial" panose="020B0604020202020204" pitchFamily="34" charset="0"/>
              </a:rPr>
              <a:t>TTGDSKTƯ, Cục YTDP, các Viện VSDT/Pasteur, Dự án TCMR quốc gia tổ chức tập huấn cho các cán bộ y tế, cán bộ truyền thông về đối tượng tiêm, thông tin về vắc xin phòng COVID-19.</a:t>
            </a:r>
          </a:p>
          <a:p>
            <a:pPr algn="just">
              <a:lnSpc>
                <a:spcPct val="100000"/>
              </a:lnSpc>
              <a:spcBef>
                <a:spcPct val="0"/>
              </a:spcBef>
              <a:buFontTx/>
              <a:buChar char="-"/>
            </a:pPr>
            <a:r>
              <a:rPr lang="vi-VN" altLang="vi-VN" sz="2800" b="1" dirty="0" smtClean="0">
                <a:latin typeface="Arial" panose="020B0604020202020204" pitchFamily="34" charset="0"/>
                <a:cs typeface="Arial" panose="020B0604020202020204" pitchFamily="34" charset="0"/>
              </a:rPr>
              <a:t>Hoạt động 4:</a:t>
            </a: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Vụ TT&amp;TĐKT chủ trì phối hợp với </a:t>
            </a:r>
            <a:r>
              <a:rPr lang="vi-VN" altLang="vi-VN" sz="2800" dirty="0" smtClean="0">
                <a:latin typeface="Arial" panose="020B0604020202020204" pitchFamily="34" charset="0"/>
                <a:cs typeface="Arial" panose="020B0604020202020204" pitchFamily="34" charset="0"/>
              </a:rPr>
              <a:t>TTGDSKTƯ, </a:t>
            </a:r>
            <a:r>
              <a:rPr lang="vi-VN" altLang="vi-VN" sz="2800" dirty="0">
                <a:latin typeface="Arial" panose="020B0604020202020204" pitchFamily="34" charset="0"/>
                <a:cs typeface="Arial" panose="020B0604020202020204" pitchFamily="34" charset="0"/>
              </a:rPr>
              <a:t>Cục </a:t>
            </a:r>
            <a:r>
              <a:rPr lang="vi-VN" altLang="vi-VN" sz="2800" dirty="0" smtClean="0">
                <a:latin typeface="Arial" panose="020B0604020202020204" pitchFamily="34" charset="0"/>
                <a:cs typeface="Arial" panose="020B0604020202020204" pitchFamily="34" charset="0"/>
              </a:rPr>
              <a:t>YTDP, các Viện VSDT/Pasteur, SYT, TTKSBT tỉnh/TP thu thập thông tin mạng xã hội, cộng đồng về sử dụng vắc xin COVID-19 để kịp thời có kế hoạch khắc phục, ứng phó khủng hoảng truyền thông tiêm chủng.</a:t>
            </a: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1327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12</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1430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None/>
            </a:pPr>
            <a:r>
              <a:rPr lang="en-US" altLang="vi-VN" sz="2800" b="1" dirty="0" smtClean="0">
                <a:latin typeface="Arial" panose="020B0604020202020204" pitchFamily="34" charset="0"/>
                <a:cs typeface="Arial" panose="020B0604020202020204" pitchFamily="34" charset="0"/>
              </a:rPr>
              <a:t>4. </a:t>
            </a:r>
            <a:r>
              <a:rPr lang="en-US" altLang="vi-VN" sz="2800" b="1" dirty="0" err="1" smtClean="0">
                <a:latin typeface="Arial" panose="020B0604020202020204" pitchFamily="34" charset="0"/>
                <a:cs typeface="Arial" panose="020B0604020202020204" pitchFamily="34" charset="0"/>
              </a:rPr>
              <a:t>Truyền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thông</a:t>
            </a:r>
            <a:r>
              <a:rPr lang="en-US" altLang="vi-VN" sz="2800" b="1" dirty="0" smtClean="0">
                <a:latin typeface="Arial" panose="020B0604020202020204" pitchFamily="34" charset="0"/>
                <a:cs typeface="Arial" panose="020B0604020202020204" pitchFamily="34" charset="0"/>
              </a:rPr>
              <a:t> </a:t>
            </a:r>
            <a:r>
              <a:rPr lang="en-US" altLang="vi-VN" sz="2800" b="1" dirty="0">
                <a:latin typeface="Arial" panose="020B0604020202020204" pitchFamily="34" charset="0"/>
                <a:cs typeface="Arial" panose="020B0604020202020204" pitchFamily="34" charset="0"/>
              </a:rPr>
              <a:t>(</a:t>
            </a:r>
            <a:r>
              <a:rPr lang="en-US" altLang="vi-VN" sz="2800" b="1" dirty="0" err="1">
                <a:latin typeface="Arial" panose="020B0604020202020204" pitchFamily="34" charset="0"/>
                <a:cs typeface="Arial" panose="020B0604020202020204" pitchFamily="34" charset="0"/>
              </a:rPr>
              <a:t>Tiếp</a:t>
            </a:r>
            <a:r>
              <a:rPr lang="en-US" altLang="vi-VN" sz="2800" b="1" dirty="0">
                <a:latin typeface="Arial" panose="020B0604020202020204" pitchFamily="34" charset="0"/>
                <a:cs typeface="Arial" panose="020B0604020202020204" pitchFamily="34" charset="0"/>
              </a:rPr>
              <a:t> </a:t>
            </a:r>
            <a:r>
              <a:rPr lang="en-US" altLang="vi-VN" sz="2800" b="1" dirty="0" err="1">
                <a:latin typeface="Arial" panose="020B0604020202020204" pitchFamily="34" charset="0"/>
                <a:cs typeface="Arial" panose="020B0604020202020204" pitchFamily="34" charset="0"/>
              </a:rPr>
              <a:t>theo</a:t>
            </a:r>
            <a:r>
              <a:rPr lang="en-US" altLang="vi-VN" sz="2800" b="1" dirty="0">
                <a:latin typeface="Arial" panose="020B0604020202020204" pitchFamily="34" charset="0"/>
                <a:cs typeface="Arial" panose="020B0604020202020204" pitchFamily="34" charset="0"/>
              </a:rPr>
              <a:t>):</a:t>
            </a:r>
          </a:p>
          <a:p>
            <a:pPr>
              <a:lnSpc>
                <a:spcPct val="100000"/>
              </a:lnSpc>
              <a:spcBef>
                <a:spcPct val="0"/>
              </a:spcBef>
              <a:buNone/>
            </a:pPr>
            <a:r>
              <a:rPr lang="en-US" altLang="vi-VN" sz="2800" b="1" dirty="0" smtClean="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Hoạt động 4:</a:t>
            </a: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Vụ TT&amp;TĐKT chủ trì phối hợp với </a:t>
            </a:r>
            <a:r>
              <a:rPr lang="vi-VN" altLang="vi-VN" sz="2800" dirty="0" smtClean="0">
                <a:latin typeface="Arial" panose="020B0604020202020204" pitchFamily="34" charset="0"/>
                <a:cs typeface="Arial" panose="020B0604020202020204" pitchFamily="34" charset="0"/>
              </a:rPr>
              <a:t>TTGDSKTƯ, TTKSBT tỉnh/TP </a:t>
            </a:r>
            <a:r>
              <a:rPr lang="vi-VN" altLang="vi-VN" sz="2800" dirty="0">
                <a:latin typeface="Arial" panose="020B0604020202020204" pitchFamily="34" charset="0"/>
                <a:cs typeface="Arial" panose="020B0604020202020204" pitchFamily="34" charset="0"/>
              </a:rPr>
              <a:t>theo dõi, giám sát và hỗ trợ các hoạt động truyền thông tiêm vắc xin phòng COVID-19 trước, trong và sau khi triển khai </a:t>
            </a:r>
            <a:r>
              <a:rPr lang="vi-VN" altLang="vi-VN" sz="2800" dirty="0" smtClean="0">
                <a:latin typeface="Arial" panose="020B0604020202020204" pitchFamily="34" charset="0"/>
                <a:cs typeface="Arial" panose="020B0604020202020204" pitchFamily="34" charset="0"/>
              </a:rPr>
              <a:t>tiêm.</a:t>
            </a: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Sở </a:t>
            </a:r>
            <a:r>
              <a:rPr lang="vi-VN" altLang="vi-VN" sz="2800" dirty="0">
                <a:latin typeface="Arial" panose="020B0604020202020204" pitchFamily="34" charset="0"/>
                <a:cs typeface="Arial" panose="020B0604020202020204" pitchFamily="34" charset="0"/>
              </a:rPr>
              <a:t>Y tế trên cơ sở kế hoạch truyền thông của Bộ Y tế và tình hình thực tế tại địa phương để triển khai các hoạt động truyền thông trên địa bàn.</a:t>
            </a: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6856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13</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1430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endParaRPr lang="en-US" altLang="vi-VN" sz="2800" b="1" dirty="0" smtClean="0">
              <a:latin typeface="Arial" panose="020B0604020202020204" pitchFamily="34" charset="0"/>
              <a:cs typeface="Arial" panose="020B0604020202020204" pitchFamily="34" charset="0"/>
            </a:endParaRPr>
          </a:p>
          <a:p>
            <a:pPr>
              <a:lnSpc>
                <a:spcPct val="100000"/>
              </a:lnSpc>
              <a:spcBef>
                <a:spcPct val="0"/>
              </a:spcBef>
              <a:buNone/>
            </a:pPr>
            <a:r>
              <a:rPr lang="vi-VN" altLang="vi-VN" sz="2800" b="1" dirty="0" smtClean="0">
                <a:latin typeface="Arial" panose="020B0604020202020204" pitchFamily="34" charset="0"/>
                <a:cs typeface="Arial" panose="020B0604020202020204" pitchFamily="34" charset="0"/>
              </a:rPr>
              <a:t>5. 1. Hướng dẫn triển khai kế hoạch </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a:t>
            </a:r>
            <a:r>
              <a:rPr lang="vi-VN" altLang="vi-VN" sz="2800" i="1" dirty="0">
                <a:latin typeface="Arial" panose="020B0604020202020204" pitchFamily="34" charset="0"/>
                <a:cs typeface="Arial" panose="020B0604020202020204" pitchFamily="34" charset="0"/>
              </a:rPr>
              <a:t>Cục </a:t>
            </a:r>
            <a:r>
              <a:rPr lang="vi-VN" altLang="vi-VN" sz="2800" i="1" dirty="0" smtClean="0">
                <a:latin typeface="Arial" panose="020B0604020202020204" pitchFamily="34" charset="0"/>
                <a:cs typeface="Arial" panose="020B0604020202020204" pitchFamily="34" charset="0"/>
              </a:rPr>
              <a:t>YTDP </a:t>
            </a:r>
            <a:r>
              <a:rPr lang="vi-VN" altLang="vi-VN" sz="2800" dirty="0" smtClean="0">
                <a:latin typeface="Arial" panose="020B0604020202020204" pitchFamily="34" charset="0"/>
                <a:cs typeface="Arial" panose="020B0604020202020204" pitchFamily="34" charset="0"/>
              </a:rPr>
              <a:t>chủ </a:t>
            </a:r>
            <a:r>
              <a:rPr lang="vi-VN" altLang="vi-VN" sz="2800" dirty="0">
                <a:latin typeface="Arial" panose="020B0604020202020204" pitchFamily="34" charset="0"/>
                <a:cs typeface="Arial" panose="020B0604020202020204" pitchFamily="34" charset="0"/>
              </a:rPr>
              <a:t>trì, phối hợp với các Viện VSDT/Pasteur</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để tổ chức hướng dẫn việc triển khai kế hoạch cho các tỉnh, thành phố.</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Sở Y tế </a:t>
            </a:r>
            <a:r>
              <a:rPr lang="vi-VN" altLang="vi-VN" sz="2800" dirty="0" smtClean="0">
                <a:latin typeface="Arial" panose="020B0604020202020204" pitchFamily="34" charset="0"/>
                <a:cs typeface="Arial" panose="020B0604020202020204" pitchFamily="34" charset="0"/>
              </a:rPr>
              <a:t>tỉnh/TP </a:t>
            </a:r>
            <a:r>
              <a:rPr lang="vi-VN" altLang="vi-VN" sz="2800" dirty="0">
                <a:latin typeface="Arial" panose="020B0604020202020204" pitchFamily="34" charset="0"/>
                <a:cs typeface="Arial" panose="020B0604020202020204" pitchFamily="34" charset="0"/>
              </a:rPr>
              <a:t>hướng dẫn việc triển khai kế </a:t>
            </a:r>
            <a:r>
              <a:rPr lang="vi-VN" altLang="vi-VN" sz="2800" dirty="0" smtClean="0">
                <a:latin typeface="Arial" panose="020B0604020202020204" pitchFamily="34" charset="0"/>
                <a:cs typeface="Arial" panose="020B0604020202020204" pitchFamily="34" charset="0"/>
              </a:rPr>
              <a:t>hoạch </a:t>
            </a:r>
            <a:r>
              <a:rPr lang="vi-VN" altLang="vi-VN" sz="2800" dirty="0">
                <a:latin typeface="Arial" panose="020B0604020202020204" pitchFamily="34" charset="0"/>
                <a:cs typeface="Arial" panose="020B0604020202020204" pitchFamily="34" charset="0"/>
              </a:rPr>
              <a:t>cho các cơ sở tiêm chủng trên địa bàn.</a:t>
            </a:r>
          </a:p>
          <a:p>
            <a:pPr>
              <a:lnSpc>
                <a:spcPct val="100000"/>
              </a:lnSpc>
              <a:spcBef>
                <a:spcPct val="0"/>
              </a:spcBef>
              <a:buNone/>
            </a:pPr>
            <a:r>
              <a:rPr lang="vi-VN" altLang="vi-VN" sz="2800" dirty="0" smtClean="0">
                <a:latin typeface="Arial" panose="020B0604020202020204" pitchFamily="34" charset="0"/>
                <a:cs typeface="Arial" panose="020B0604020202020204" pitchFamily="34" charset="0"/>
              </a:rPr>
              <a:t>-</a:t>
            </a:r>
            <a:r>
              <a:rPr lang="vi-VN" altLang="vi-VN" sz="2800" i="1" dirty="0" smtClean="0">
                <a:latin typeface="Arial" panose="020B0604020202020204" pitchFamily="34" charset="0"/>
                <a:cs typeface="Arial" panose="020B0604020202020204" pitchFamily="34" charset="0"/>
              </a:rPr>
              <a:t> Thời gian triển khai:</a:t>
            </a:r>
            <a:r>
              <a:rPr lang="vi-VN" altLang="vi-VN" sz="2800" dirty="0" smtClean="0">
                <a:latin typeface="Arial" panose="020B0604020202020204" pitchFamily="34" charset="0"/>
                <a:cs typeface="Arial" panose="020B0604020202020204" pitchFamily="34" charset="0"/>
              </a:rPr>
              <a:t> Từ 05/03/2021 đến 07/3/2021.</a:t>
            </a:r>
          </a:p>
        </p:txBody>
      </p:sp>
    </p:spTree>
    <p:extLst>
      <p:ext uri="{BB962C8B-B14F-4D97-AF65-F5344CB8AC3E}">
        <p14:creationId xmlns:p14="http://schemas.microsoft.com/office/powerpoint/2010/main" val="1888662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14</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1430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5.2. Điều tra, lập danh sách đối tượng</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TTKSBT </a:t>
            </a:r>
            <a:r>
              <a:rPr lang="en-US" altLang="vi-VN" sz="2800" dirty="0" smtClean="0">
                <a:latin typeface="Arial" panose="020B0604020202020204" pitchFamily="34" charset="0"/>
                <a:cs typeface="Arial" panose="020B0604020202020204" pitchFamily="34" charset="0"/>
              </a:rPr>
              <a:t>t</a:t>
            </a:r>
            <a:r>
              <a:rPr lang="vi-VN" altLang="vi-VN" sz="2800" dirty="0" smtClean="0">
                <a:latin typeface="Arial" panose="020B0604020202020204" pitchFamily="34" charset="0"/>
                <a:cs typeface="Arial" panose="020B0604020202020204" pitchFamily="34" charset="0"/>
              </a:rPr>
              <a:t>ỉnh</a:t>
            </a:r>
            <a:r>
              <a:rPr lang="en-US" altLang="vi-VN" sz="2800" dirty="0" smtClean="0">
                <a:latin typeface="Arial" panose="020B0604020202020204" pitchFamily="34" charset="0"/>
                <a:cs typeface="Arial" panose="020B0604020202020204" pitchFamily="34" charset="0"/>
              </a:rPr>
              <a:t>/TP</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tham mưu </a:t>
            </a:r>
            <a:r>
              <a:rPr lang="vi-VN" altLang="vi-VN" sz="2800" dirty="0" smtClean="0">
                <a:latin typeface="Arial" panose="020B0604020202020204" pitchFamily="34" charset="0"/>
                <a:cs typeface="Arial" panose="020B0604020202020204" pitchFamily="34" charset="0"/>
              </a:rPr>
              <a:t>Sở </a:t>
            </a:r>
            <a:r>
              <a:rPr lang="vi-VN" altLang="vi-VN" sz="2800" dirty="0">
                <a:latin typeface="Arial" panose="020B0604020202020204" pitchFamily="34" charset="0"/>
                <a:cs typeface="Arial" panose="020B0604020202020204" pitchFamily="34" charset="0"/>
              </a:rPr>
              <a:t>Y tế chỉ đạo </a:t>
            </a:r>
            <a:r>
              <a:rPr lang="vi-VN" altLang="vi-VN" sz="2800" dirty="0" smtClean="0">
                <a:latin typeface="Arial" panose="020B0604020202020204" pitchFamily="34" charset="0"/>
                <a:cs typeface="Arial" panose="020B0604020202020204" pitchFamily="34" charset="0"/>
              </a:rPr>
              <a:t>cơ </a:t>
            </a:r>
            <a:r>
              <a:rPr lang="vi-VN" altLang="vi-VN" sz="2800" dirty="0">
                <a:latin typeface="Arial" panose="020B0604020202020204" pitchFamily="34" charset="0"/>
                <a:cs typeface="Arial" panose="020B0604020202020204" pitchFamily="34" charset="0"/>
              </a:rPr>
              <a:t>sở y tế </a:t>
            </a:r>
            <a:r>
              <a:rPr lang="vi-VN" altLang="vi-VN" sz="2800" dirty="0" smtClean="0">
                <a:latin typeface="Arial" panose="020B0604020202020204" pitchFamily="34" charset="0"/>
                <a:cs typeface="Arial" panose="020B0604020202020204" pitchFamily="34" charset="0"/>
              </a:rPr>
              <a:t>thực </a:t>
            </a:r>
            <a:r>
              <a:rPr lang="vi-VN" altLang="vi-VN" sz="2800" dirty="0">
                <a:latin typeface="Arial" panose="020B0604020202020204" pitchFamily="34" charset="0"/>
                <a:cs typeface="Arial" panose="020B0604020202020204" pitchFamily="34" charset="0"/>
              </a:rPr>
              <a:t>hiện việc lập danh sách đối tượng tiêm chủng.</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Cơ sở tiêm chủng tổng hợp danh sách </a:t>
            </a:r>
            <a:r>
              <a:rPr lang="vi-VN" altLang="vi-VN" sz="2800" dirty="0" smtClean="0">
                <a:latin typeface="Arial" panose="020B0604020202020204" pitchFamily="34" charset="0"/>
                <a:cs typeface="Arial" panose="020B0604020202020204" pitchFamily="34" charset="0"/>
              </a:rPr>
              <a:t>và </a:t>
            </a:r>
            <a:r>
              <a:rPr lang="vi-VN" altLang="vi-VN" sz="2800" dirty="0">
                <a:latin typeface="Arial" panose="020B0604020202020204" pitchFamily="34" charset="0"/>
                <a:cs typeface="Arial" panose="020B0604020202020204" pitchFamily="34" charset="0"/>
              </a:rPr>
              <a:t>thông báo số lượng cho </a:t>
            </a:r>
            <a:r>
              <a:rPr lang="vi-VN" altLang="vi-VN" sz="2800" dirty="0" smtClean="0">
                <a:latin typeface="Arial" panose="020B0604020202020204" pitchFamily="34" charset="0"/>
                <a:cs typeface="Arial" panose="020B0604020202020204" pitchFamily="34" charset="0"/>
              </a:rPr>
              <a:t>TTYT. </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TTYT </a:t>
            </a:r>
            <a:r>
              <a:rPr lang="vi-VN" altLang="vi-VN" sz="2800" dirty="0">
                <a:latin typeface="Arial" panose="020B0604020202020204" pitchFamily="34" charset="0"/>
                <a:cs typeface="Arial" panose="020B0604020202020204" pitchFamily="34" charset="0"/>
              </a:rPr>
              <a:t>tổng hợp danh sách đơn vị tiêm chủng và số lượng  đối tượng tiêm chủng </a:t>
            </a:r>
            <a:r>
              <a:rPr lang="vi-VN" altLang="vi-VN" sz="2800" dirty="0" smtClean="0">
                <a:latin typeface="Arial" panose="020B0604020202020204" pitchFamily="34" charset="0"/>
                <a:cs typeface="Arial" panose="020B0604020202020204" pitchFamily="34" charset="0"/>
              </a:rPr>
              <a:t>và </a:t>
            </a:r>
            <a:r>
              <a:rPr lang="vi-VN" altLang="vi-VN" sz="2800" dirty="0">
                <a:latin typeface="Arial" panose="020B0604020202020204" pitchFamily="34" charset="0"/>
                <a:cs typeface="Arial" panose="020B0604020202020204" pitchFamily="34" charset="0"/>
              </a:rPr>
              <a:t>thông báo </a:t>
            </a:r>
            <a:r>
              <a:rPr lang="vi-VN" altLang="vi-VN" sz="2800" dirty="0" smtClean="0">
                <a:latin typeface="Arial" panose="020B0604020202020204" pitchFamily="34" charset="0"/>
                <a:cs typeface="Arial" panose="020B0604020202020204" pitchFamily="34" charset="0"/>
              </a:rPr>
              <a:t>TTKSBT tỉnh/TP.</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TTKSBT </a:t>
            </a:r>
            <a:r>
              <a:rPr lang="vi-VN" altLang="vi-VN" sz="2800" dirty="0" smtClean="0">
                <a:latin typeface="Arial" panose="020B0604020202020204" pitchFamily="34" charset="0"/>
                <a:cs typeface="Arial" panose="020B0604020202020204" pitchFamily="34" charset="0"/>
              </a:rPr>
              <a:t>tỉnh,TP tổng </a:t>
            </a:r>
            <a:r>
              <a:rPr lang="vi-VN" altLang="vi-VN" sz="2800" dirty="0">
                <a:latin typeface="Arial" panose="020B0604020202020204" pitchFamily="34" charset="0"/>
                <a:cs typeface="Arial" panose="020B0604020202020204" pitchFamily="34" charset="0"/>
              </a:rPr>
              <a:t>hợp danh sách đơn </a:t>
            </a:r>
            <a:r>
              <a:rPr lang="vi-VN" altLang="vi-VN" sz="2800" dirty="0" smtClean="0">
                <a:latin typeface="Arial" panose="020B0604020202020204" pitchFamily="34" charset="0"/>
                <a:cs typeface="Arial" panose="020B0604020202020204" pitchFamily="34" charset="0"/>
              </a:rPr>
              <a:t>vị, số </a:t>
            </a:r>
            <a:r>
              <a:rPr lang="vi-VN" altLang="vi-VN" sz="2800" dirty="0">
                <a:latin typeface="Arial" panose="020B0604020202020204" pitchFamily="34" charset="0"/>
                <a:cs typeface="Arial" panose="020B0604020202020204" pitchFamily="34" charset="0"/>
              </a:rPr>
              <a:t>lượng đối tượng </a:t>
            </a:r>
            <a:r>
              <a:rPr lang="vi-VN" altLang="vi-VN" sz="2800" dirty="0" smtClean="0">
                <a:latin typeface="Arial" panose="020B0604020202020204" pitchFamily="34" charset="0"/>
                <a:cs typeface="Arial" panose="020B0604020202020204" pitchFamily="34" charset="0"/>
              </a:rPr>
              <a:t>tiêm chủng và </a:t>
            </a:r>
            <a:r>
              <a:rPr lang="vi-VN" altLang="vi-VN" sz="2800" dirty="0">
                <a:latin typeface="Arial" panose="020B0604020202020204" pitchFamily="34" charset="0"/>
                <a:cs typeface="Arial" panose="020B0604020202020204" pitchFamily="34" charset="0"/>
              </a:rPr>
              <a:t>thông báo cho Cục </a:t>
            </a:r>
            <a:r>
              <a:rPr lang="en-US" altLang="vi-VN" sz="2800" dirty="0" smtClean="0">
                <a:latin typeface="Arial" panose="020B0604020202020204" pitchFamily="34" charset="0"/>
                <a:cs typeface="Arial" panose="020B0604020202020204" pitchFamily="34" charset="0"/>
              </a:rPr>
              <a:t>YTDP</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Viện </a:t>
            </a:r>
            <a:r>
              <a:rPr lang="en-US" altLang="vi-VN" sz="2800" dirty="0" smtClean="0">
                <a:latin typeface="Arial" panose="020B0604020202020204" pitchFamily="34" charset="0"/>
                <a:cs typeface="Arial" panose="020B0604020202020204" pitchFamily="34" charset="0"/>
              </a:rPr>
              <a:t>VSDTTƯ</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để được cung ứng vắc xin.</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a:t>
            </a:r>
            <a:r>
              <a:rPr lang="vi-VN" altLang="vi-VN" sz="2800" i="1" dirty="0">
                <a:latin typeface="Arial" panose="020B0604020202020204" pitchFamily="34" charset="0"/>
                <a:cs typeface="Arial" panose="020B0604020202020204" pitchFamily="34" charset="0"/>
              </a:rPr>
              <a:t>Thời gian triển khai</a:t>
            </a:r>
            <a:r>
              <a:rPr lang="vi-VN" altLang="vi-VN" sz="2800" dirty="0">
                <a:latin typeface="Arial" panose="020B0604020202020204" pitchFamily="34" charset="0"/>
                <a:cs typeface="Arial" panose="020B0604020202020204" pitchFamily="34" charset="0"/>
              </a:rPr>
              <a:t>: Từ 07/03/2021 đến 10/3/2021.</a:t>
            </a:r>
          </a:p>
        </p:txBody>
      </p:sp>
    </p:spTree>
    <p:extLst>
      <p:ext uri="{BB962C8B-B14F-4D97-AF65-F5344CB8AC3E}">
        <p14:creationId xmlns:p14="http://schemas.microsoft.com/office/powerpoint/2010/main" val="2662855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15</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1430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5.3. Xây dựng kế hoạch tiêm vắc xin phòng COVID-19 tại địa phương/đơn vị</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Trên cơ sở Kế hoạch của </a:t>
            </a:r>
            <a:r>
              <a:rPr lang="vi-VN" altLang="vi-VN" sz="2800" dirty="0" smtClean="0">
                <a:latin typeface="Arial" panose="020B0604020202020204" pitchFamily="34" charset="0"/>
                <a:cs typeface="Arial" panose="020B0604020202020204" pitchFamily="34" charset="0"/>
              </a:rPr>
              <a:t>BYT, </a:t>
            </a:r>
            <a:r>
              <a:rPr lang="vi-VN" altLang="vi-VN" sz="2800" dirty="0">
                <a:latin typeface="Arial" panose="020B0604020202020204" pitchFamily="34" charset="0"/>
                <a:cs typeface="Arial" panose="020B0604020202020204" pitchFamily="34" charset="0"/>
              </a:rPr>
              <a:t>Sở Y tế </a:t>
            </a:r>
            <a:r>
              <a:rPr lang="vi-VN" altLang="vi-VN" sz="2800" dirty="0" smtClean="0">
                <a:latin typeface="Arial" panose="020B0604020202020204" pitchFamily="34" charset="0"/>
                <a:cs typeface="Arial" panose="020B0604020202020204" pitchFamily="34" charset="0"/>
              </a:rPr>
              <a:t>tỉnh/TP </a:t>
            </a:r>
            <a:r>
              <a:rPr lang="vi-VN" altLang="vi-VN" sz="2800" dirty="0">
                <a:latin typeface="Arial" panose="020B0604020202020204" pitchFamily="34" charset="0"/>
                <a:cs typeface="Arial" panose="020B0604020202020204" pitchFamily="34" charset="0"/>
              </a:rPr>
              <a:t>chủ trì phối hợp với các Sở, Ban, ngành, các huyện, quận, thị xã, thành phố thuộc tỉnh xây dựng kế hoạch sử dụng vắc xin COVID-19 tại địa phương phê duyệt hoặc trình UBND tỉnh, thành phố phê duyệt và chỉ đạo việc lập danh sách đối tượng tiêm theo nhóm nguy cơ, danh sách đối tượng theo mẫu.</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a:t>
            </a:r>
            <a:r>
              <a:rPr lang="vi-VN" altLang="vi-VN" sz="2800" i="1" dirty="0">
                <a:latin typeface="Arial" panose="020B0604020202020204" pitchFamily="34" charset="0"/>
                <a:cs typeface="Arial" panose="020B0604020202020204" pitchFamily="34" charset="0"/>
              </a:rPr>
              <a:t>Thời gian thực hiện</a:t>
            </a:r>
            <a:r>
              <a:rPr lang="vi-VN" altLang="vi-VN" sz="2800" dirty="0">
                <a:latin typeface="Arial" panose="020B0604020202020204" pitchFamily="34" charset="0"/>
                <a:cs typeface="Arial" panose="020B0604020202020204" pitchFamily="34" charset="0"/>
              </a:rPr>
              <a:t>: trong vòng 07 ngày sau khi </a:t>
            </a:r>
            <a:r>
              <a:rPr lang="vi-VN" altLang="vi-VN" sz="2800" dirty="0" smtClean="0">
                <a:latin typeface="Arial" panose="020B0604020202020204" pitchFamily="34" charset="0"/>
                <a:cs typeface="Arial" panose="020B0604020202020204" pitchFamily="34" charset="0"/>
              </a:rPr>
              <a:t>BYT </a:t>
            </a:r>
            <a:r>
              <a:rPr lang="vi-VN" altLang="vi-VN" sz="2800" dirty="0">
                <a:latin typeface="Arial" panose="020B0604020202020204" pitchFamily="34" charset="0"/>
                <a:cs typeface="Arial" panose="020B0604020202020204" pitchFamily="34" charset="0"/>
              </a:rPr>
              <a:t>ban hành Kế hoạch tiếp nhận, vận chuyển, bảo quản và sử dụng vắc xin phòng COVID-19</a:t>
            </a:r>
          </a:p>
        </p:txBody>
      </p:sp>
    </p:spTree>
    <p:extLst>
      <p:ext uri="{BB962C8B-B14F-4D97-AF65-F5344CB8AC3E}">
        <p14:creationId xmlns:p14="http://schemas.microsoft.com/office/powerpoint/2010/main" val="1430977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16</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5.4. Tổ chức buổi tiêm </a:t>
            </a:r>
            <a:endParaRPr lang="vi-VN" altLang="vi-VN" sz="2800" b="1"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Tổ chức buổi tiêm chủng theo đúng hướng dẫn</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để triển khai đồng bộ, đáp ứng đầy đủ các yêu cầu về tiêm chủng và đảm bảo công tác phòng chống dịch COVID-19 và đảm bảo an toàn tiêm chủng, an toàn cho cán bộ thực hiện tiêm chủng.</a:t>
            </a: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a</a:t>
            </a:r>
            <a:r>
              <a:rPr lang="vi-VN" altLang="vi-VN" sz="2800" dirty="0">
                <a:latin typeface="Arial" panose="020B0604020202020204" pitchFamily="34" charset="0"/>
                <a:cs typeface="Arial" panose="020B0604020202020204" pitchFamily="34" charset="0"/>
              </a:rPr>
              <a:t>) Hình thức tiêm chủng</a:t>
            </a:r>
          </a:p>
          <a:p>
            <a:pPr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en-US" altLang="vi-VN" sz="2800" i="1" dirty="0" smtClean="0">
                <a:latin typeface="Arial" panose="020B0604020202020204" pitchFamily="34" charset="0"/>
                <a:cs typeface="Arial" panose="020B0604020202020204" pitchFamily="34" charset="0"/>
              </a:rPr>
              <a:t>H</a:t>
            </a:r>
            <a:r>
              <a:rPr lang="vi-VN" altLang="vi-VN" sz="2800" i="1" dirty="0" smtClean="0">
                <a:latin typeface="Arial" panose="020B0604020202020204" pitchFamily="34" charset="0"/>
                <a:cs typeface="Arial" panose="020B0604020202020204" pitchFamily="34" charset="0"/>
              </a:rPr>
              <a:t>ình </a:t>
            </a:r>
            <a:r>
              <a:rPr lang="vi-VN" altLang="vi-VN" sz="2800" i="1" dirty="0">
                <a:latin typeface="Arial" panose="020B0604020202020204" pitchFamily="34" charset="0"/>
                <a:cs typeface="Arial" panose="020B0604020202020204" pitchFamily="34" charset="0"/>
              </a:rPr>
              <a:t>thức tiêm chiến dịch trong thời gian ngắn nhất</a:t>
            </a:r>
            <a:r>
              <a:rPr lang="vi-VN" altLang="vi-VN" sz="2800" dirty="0">
                <a:latin typeface="Arial" panose="020B0604020202020204" pitchFamily="34" charset="0"/>
                <a:cs typeface="Arial" panose="020B0604020202020204" pitchFamily="34" charset="0"/>
              </a:rPr>
              <a:t>. </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 Sử </a:t>
            </a:r>
            <a:r>
              <a:rPr lang="vi-VN" altLang="vi-VN" sz="2800" dirty="0">
                <a:latin typeface="Arial" panose="020B0604020202020204" pitchFamily="34" charset="0"/>
                <a:cs typeface="Arial" panose="020B0604020202020204" pitchFamily="34" charset="0"/>
              </a:rPr>
              <a:t>dụng hệ thống tiêm chủng mở rộng sẵn có, trong trường hợp cần thiết, Sở Y tế các </a:t>
            </a:r>
            <a:r>
              <a:rPr lang="vi-VN" altLang="vi-VN" sz="2800" dirty="0" smtClean="0">
                <a:latin typeface="Arial" panose="020B0604020202020204" pitchFamily="34" charset="0"/>
                <a:cs typeface="Arial" panose="020B0604020202020204" pitchFamily="34" charset="0"/>
              </a:rPr>
              <a:t>t</a:t>
            </a:r>
            <a:r>
              <a:rPr lang="en-US" altLang="vi-VN" sz="2800" dirty="0" err="1" smtClean="0">
                <a:latin typeface="Arial" panose="020B0604020202020204" pitchFamily="34" charset="0"/>
                <a:cs typeface="Arial" panose="020B0604020202020204" pitchFamily="34" charset="0"/>
              </a:rPr>
              <a:t>ỉnh</a:t>
            </a:r>
            <a:r>
              <a:rPr lang="en-US" altLang="vi-VN" sz="2800" dirty="0" smtClean="0">
                <a:latin typeface="Arial" panose="020B0604020202020204" pitchFamily="34" charset="0"/>
                <a:cs typeface="Arial" panose="020B0604020202020204" pitchFamily="34" charset="0"/>
              </a:rPr>
              <a:t>/TP</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huy động các cơ sở tiêm chủng dịch </a:t>
            </a:r>
            <a:r>
              <a:rPr lang="vi-VN" altLang="vi-VN" sz="2800" dirty="0" smtClean="0">
                <a:latin typeface="Arial" panose="020B0604020202020204" pitchFamily="34" charset="0"/>
                <a:cs typeface="Arial" panose="020B0604020202020204" pitchFamily="34" charset="0"/>
              </a:rPr>
              <a:t>vụ </a:t>
            </a:r>
            <a:r>
              <a:rPr lang="vi-VN" altLang="vi-VN" sz="2800" dirty="0">
                <a:latin typeface="Arial" panose="020B0604020202020204" pitchFamily="34" charset="0"/>
                <a:cs typeface="Arial" panose="020B0604020202020204" pitchFamily="34" charset="0"/>
              </a:rPr>
              <a:t>và các cơ sở khác đủ điều kiện tiêm chủng tham gia tổ chức tiêm chủng.</a:t>
            </a:r>
          </a:p>
        </p:txBody>
      </p:sp>
    </p:spTree>
    <p:extLst>
      <p:ext uri="{BB962C8B-B14F-4D97-AF65-F5344CB8AC3E}">
        <p14:creationId xmlns:p14="http://schemas.microsoft.com/office/powerpoint/2010/main" val="1144974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17</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5.4. Tổ chức buổi </a:t>
            </a:r>
            <a:r>
              <a:rPr lang="vi-VN" altLang="vi-VN" sz="2800" b="1" dirty="0" smtClean="0">
                <a:latin typeface="Arial" panose="020B0604020202020204" pitchFamily="34" charset="0"/>
                <a:cs typeface="Arial" panose="020B0604020202020204" pitchFamily="34" charset="0"/>
              </a:rPr>
              <a:t>tiêm</a:t>
            </a:r>
            <a:endParaRPr lang="en-US" altLang="vi-VN" sz="2800" b="1"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b</a:t>
            </a:r>
            <a:r>
              <a:rPr lang="vi-VN" altLang="vi-VN" sz="2800" dirty="0">
                <a:latin typeface="Arial" panose="020B0604020202020204" pitchFamily="34" charset="0"/>
                <a:cs typeface="Arial" panose="020B0604020202020204" pitchFamily="34" charset="0"/>
              </a:rPr>
              <a:t>) Cơ sở thực hiện tiêm chủng</a:t>
            </a: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Đối </a:t>
            </a:r>
            <a:r>
              <a:rPr lang="vi-VN" altLang="vi-VN" sz="2800" dirty="0">
                <a:latin typeface="Arial" panose="020B0604020202020204" pitchFamily="34" charset="0"/>
                <a:cs typeface="Arial" panose="020B0604020202020204" pitchFamily="34" charset="0"/>
              </a:rPr>
              <a:t>với các đơn vị đủ điều kiện </a:t>
            </a:r>
            <a:r>
              <a:rPr lang="vi-VN" altLang="vi-VN" sz="2800" dirty="0" smtClean="0">
                <a:latin typeface="Arial" panose="020B0604020202020204" pitchFamily="34" charset="0"/>
                <a:cs typeface="Arial" panose="020B0604020202020204" pitchFamily="34" charset="0"/>
              </a:rPr>
              <a:t>tiêm chủng, </a:t>
            </a:r>
            <a:r>
              <a:rPr lang="vi-VN" altLang="vi-VN" sz="2800" dirty="0">
                <a:latin typeface="Arial" panose="020B0604020202020204" pitchFamily="34" charset="0"/>
                <a:cs typeface="Arial" panose="020B0604020202020204" pitchFamily="34" charset="0"/>
              </a:rPr>
              <a:t>TTKSBT </a:t>
            </a:r>
            <a:r>
              <a:rPr lang="vi-VN" altLang="vi-VN" sz="2800" dirty="0" smtClean="0">
                <a:latin typeface="Arial" panose="020B0604020202020204" pitchFamily="34" charset="0"/>
                <a:cs typeface="Arial" panose="020B0604020202020204" pitchFamily="34" charset="0"/>
              </a:rPr>
              <a:t>tỉnh</a:t>
            </a:r>
            <a:r>
              <a:rPr lang="en-US" altLang="vi-VN" sz="2800" dirty="0" smtClean="0">
                <a:latin typeface="Arial" panose="020B0604020202020204" pitchFamily="34" charset="0"/>
                <a:cs typeface="Arial" panose="020B0604020202020204" pitchFamily="34" charset="0"/>
              </a:rPr>
              <a:t>/TP </a:t>
            </a:r>
            <a:r>
              <a:rPr lang="vi-VN" altLang="vi-VN" sz="2800" dirty="0" smtClean="0">
                <a:latin typeface="Arial" panose="020B0604020202020204" pitchFamily="34" charset="0"/>
                <a:cs typeface="Arial" panose="020B0604020202020204" pitchFamily="34" charset="0"/>
              </a:rPr>
              <a:t>hướng </a:t>
            </a:r>
            <a:r>
              <a:rPr lang="vi-VN" altLang="vi-VN" sz="2800" dirty="0">
                <a:latin typeface="Arial" panose="020B0604020202020204" pitchFamily="34" charset="0"/>
                <a:cs typeface="Arial" panose="020B0604020202020204" pitchFamily="34" charset="0"/>
              </a:rPr>
              <a:t>dẫn các đơn vị tổ chức tiêm chủng </a:t>
            </a:r>
            <a:r>
              <a:rPr lang="vi-VN" altLang="vi-VN" sz="2800" dirty="0" smtClean="0">
                <a:latin typeface="Arial" panose="020B0604020202020204" pitchFamily="34" charset="0"/>
                <a:cs typeface="Arial" panose="020B0604020202020204" pitchFamily="34" charset="0"/>
              </a:rPr>
              <a:t>theo quy định.</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Đối </a:t>
            </a:r>
            <a:r>
              <a:rPr lang="vi-VN" altLang="vi-VN" sz="2800" dirty="0">
                <a:latin typeface="Arial" panose="020B0604020202020204" pitchFamily="34" charset="0"/>
                <a:cs typeface="Arial" panose="020B0604020202020204" pitchFamily="34" charset="0"/>
              </a:rPr>
              <a:t>với các cơ sở y tế chưa công bố cơ sở đủ điều kiện tiêm chủng, Sở Y tế chỉ đạo việc triển khai </a:t>
            </a:r>
            <a:r>
              <a:rPr lang="vi-VN" altLang="vi-VN" sz="2800" dirty="0" smtClean="0">
                <a:latin typeface="Arial" panose="020B0604020202020204" pitchFamily="34" charset="0"/>
                <a:cs typeface="Arial" panose="020B0604020202020204" pitchFamily="34" charset="0"/>
              </a:rPr>
              <a:t>các </a:t>
            </a:r>
            <a:r>
              <a:rPr lang="vi-VN" altLang="vi-VN" sz="2800" dirty="0">
                <a:latin typeface="Arial" panose="020B0604020202020204" pitchFamily="34" charset="0"/>
                <a:cs typeface="Arial" panose="020B0604020202020204" pitchFamily="34" charset="0"/>
              </a:rPr>
              <a:t>cơ sở tiêm chủng lưu động bảo đảm đủ điều kiện tiêm </a:t>
            </a:r>
            <a:r>
              <a:rPr lang="vi-VN" altLang="vi-VN" sz="2800" dirty="0" smtClean="0">
                <a:latin typeface="Arial" panose="020B0604020202020204" pitchFamily="34" charset="0"/>
                <a:cs typeface="Arial" panose="020B0604020202020204" pitchFamily="34" charset="0"/>
              </a:rPr>
              <a:t>chủng.</a:t>
            </a: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8708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18</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5.4. Tổ chức buổi </a:t>
            </a:r>
            <a:r>
              <a:rPr lang="vi-VN" altLang="vi-VN" sz="2800" b="1" dirty="0" smtClean="0">
                <a:latin typeface="Arial" panose="020B0604020202020204" pitchFamily="34" charset="0"/>
                <a:cs typeface="Arial" panose="020B0604020202020204" pitchFamily="34" charset="0"/>
              </a:rPr>
              <a:t>tiêm</a:t>
            </a:r>
            <a:endParaRPr lang="en-US" altLang="vi-VN" sz="2800" b="1"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b</a:t>
            </a:r>
            <a:r>
              <a:rPr lang="vi-VN" altLang="vi-VN" sz="2800" dirty="0">
                <a:latin typeface="Arial" panose="020B0604020202020204" pitchFamily="34" charset="0"/>
                <a:cs typeface="Arial" panose="020B0604020202020204" pitchFamily="34" charset="0"/>
              </a:rPr>
              <a:t>) Cơ sở thực hiện tiêm chủng</a:t>
            </a:r>
          </a:p>
          <a:p>
            <a:pPr algn="just">
              <a:lnSpc>
                <a:spcPct val="100000"/>
              </a:lnSpc>
              <a:spcBef>
                <a:spcPct val="0"/>
              </a:spcBef>
              <a:buFontTx/>
              <a:buChar char="-"/>
            </a:pPr>
            <a:r>
              <a:rPr lang="vi-VN" altLang="vi-VN" sz="2800" i="1" u="sng" dirty="0">
                <a:latin typeface="Arial" panose="020B0604020202020204" pitchFamily="34" charset="0"/>
                <a:cs typeface="Arial" panose="020B0604020202020204" pitchFamily="34" charset="0"/>
              </a:rPr>
              <a:t>Bệnh viện trung ương, tỉnh/TP, Bệnh viện và Trung tâm Y tế cấp huyện</a:t>
            </a:r>
            <a:r>
              <a:rPr lang="vi-VN" altLang="vi-VN" sz="2800" i="1" u="sng" dirty="0" smtClean="0">
                <a:latin typeface="Arial" panose="020B0604020202020204" pitchFamily="34" charset="0"/>
                <a:cs typeface="Arial" panose="020B0604020202020204" pitchFamily="34" charset="0"/>
              </a:rPr>
              <a:t>:</a:t>
            </a:r>
            <a:r>
              <a:rPr lang="en-US" altLang="vi-VN" sz="2800" i="1" u="sng" dirty="0" smtClean="0">
                <a:latin typeface="Arial" panose="020B0604020202020204" pitchFamily="34" charset="0"/>
                <a:cs typeface="Arial" panose="020B0604020202020204" pitchFamily="34" charset="0"/>
              </a:rPr>
              <a:t> </a:t>
            </a: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 T</a:t>
            </a:r>
            <a:r>
              <a:rPr lang="vi-VN" altLang="vi-VN" sz="2800" dirty="0" smtClean="0">
                <a:latin typeface="Arial" panose="020B0604020202020204" pitchFamily="34" charset="0"/>
                <a:cs typeface="Arial" panose="020B0604020202020204" pitchFamily="34" charset="0"/>
              </a:rPr>
              <a:t>iêm </a:t>
            </a:r>
            <a:r>
              <a:rPr lang="vi-VN" altLang="vi-VN" sz="2800" dirty="0">
                <a:latin typeface="Arial" panose="020B0604020202020204" pitchFamily="34" charset="0"/>
                <a:cs typeface="Arial" panose="020B0604020202020204" pitchFamily="34" charset="0"/>
              </a:rPr>
              <a:t>cho </a:t>
            </a:r>
            <a:r>
              <a:rPr lang="vi-VN" altLang="vi-VN" sz="2800" dirty="0" smtClean="0">
                <a:latin typeface="Arial" panose="020B0604020202020204" pitchFamily="34" charset="0"/>
                <a:cs typeface="Arial" panose="020B0604020202020204" pitchFamily="34" charset="0"/>
              </a:rPr>
              <a:t>cán </a:t>
            </a:r>
            <a:r>
              <a:rPr lang="vi-VN" altLang="vi-VN" sz="2800" dirty="0">
                <a:latin typeface="Arial" panose="020B0604020202020204" pitchFamily="34" charset="0"/>
                <a:cs typeface="Arial" panose="020B0604020202020204" pitchFamily="34" charset="0"/>
              </a:rPr>
              <a:t>bộ y tế của cơ sở, nhân viên tham gia phòng chống dịch tại cơ sở, các đối tượng đang điều trị tại bệnh viện và các đối tượng khác theo kế hoạch của địa phương</a:t>
            </a:r>
            <a:r>
              <a:rPr lang="vi-VN" altLang="vi-VN" sz="2800" dirty="0" smtClean="0">
                <a:latin typeface="Arial" panose="020B0604020202020204" pitchFamily="34" charset="0"/>
                <a:cs typeface="Arial" panose="020B0604020202020204" pitchFamily="34" charset="0"/>
              </a:rPr>
              <a:t>.</a:t>
            </a: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 </a:t>
            </a:r>
            <a:r>
              <a:rPr lang="vi-VN" altLang="vi-VN" sz="2800" dirty="0" smtClean="0">
                <a:latin typeface="Arial" panose="020B0604020202020204" pitchFamily="34" charset="0"/>
                <a:cs typeface="Arial" panose="020B0604020202020204" pitchFamily="34" charset="0"/>
              </a:rPr>
              <a:t>Tổ </a:t>
            </a:r>
            <a:r>
              <a:rPr lang="vi-VN" altLang="vi-VN" sz="2800" dirty="0">
                <a:latin typeface="Arial" panose="020B0604020202020204" pitchFamily="34" charset="0"/>
                <a:cs typeface="Arial" panose="020B0604020202020204" pitchFamily="34" charset="0"/>
              </a:rPr>
              <a:t>chức các đội cấp cứu tại đơn vị mình và hỗ trợ </a:t>
            </a:r>
            <a:r>
              <a:rPr lang="vi-VN" altLang="vi-VN" sz="2800" dirty="0" smtClean="0">
                <a:latin typeface="Arial" panose="020B0604020202020204" pitchFamily="34" charset="0"/>
                <a:cs typeface="Arial" panose="020B0604020202020204" pitchFamily="34" charset="0"/>
              </a:rPr>
              <a:t>điểm tiêm chủng đặc biệt là </a:t>
            </a:r>
            <a:r>
              <a:rPr lang="vi-VN" altLang="vi-VN" sz="2800" dirty="0">
                <a:latin typeface="Arial" panose="020B0604020202020204" pitchFamily="34" charset="0"/>
                <a:cs typeface="Arial" panose="020B0604020202020204" pitchFamily="34" charset="0"/>
              </a:rPr>
              <a:t>các </a:t>
            </a:r>
            <a:r>
              <a:rPr lang="vi-VN" altLang="vi-VN" sz="2800" dirty="0" smtClean="0">
                <a:latin typeface="Arial" panose="020B0604020202020204" pitchFamily="34" charset="0"/>
                <a:cs typeface="Arial" panose="020B0604020202020204" pitchFamily="34" charset="0"/>
              </a:rPr>
              <a:t>xã ở vùng </a:t>
            </a:r>
            <a:r>
              <a:rPr lang="vi-VN" altLang="vi-VN" sz="2800" dirty="0">
                <a:latin typeface="Arial" panose="020B0604020202020204" pitchFamily="34" charset="0"/>
                <a:cs typeface="Arial" panose="020B0604020202020204" pitchFamily="34" charset="0"/>
              </a:rPr>
              <a:t>đi lại khó khăn (ít nhất 01 đội cấp cứu lưu động tại mỗi cụm 3-4 xã</a:t>
            </a:r>
            <a:r>
              <a:rPr lang="vi-VN" altLang="vi-VN" sz="2800" dirty="0" smtClean="0">
                <a:latin typeface="Arial" panose="020B0604020202020204" pitchFamily="34" charset="0"/>
                <a:cs typeface="Arial" panose="020B0604020202020204" pitchFamily="34" charset="0"/>
              </a:rPr>
              <a:t>).</a:t>
            </a: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933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19</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5.4. Tổ chức buổi </a:t>
            </a:r>
            <a:r>
              <a:rPr lang="vi-VN" altLang="vi-VN" sz="2800" b="1" dirty="0" smtClean="0">
                <a:latin typeface="Arial" panose="020B0604020202020204" pitchFamily="34" charset="0"/>
                <a:cs typeface="Arial" panose="020B0604020202020204" pitchFamily="34" charset="0"/>
              </a:rPr>
              <a:t>tiêm</a:t>
            </a:r>
            <a:endParaRPr lang="en-US" altLang="vi-VN" sz="2800" b="1"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b</a:t>
            </a:r>
            <a:r>
              <a:rPr lang="vi-VN" altLang="vi-VN" sz="2800" dirty="0">
                <a:latin typeface="Arial" panose="020B0604020202020204" pitchFamily="34" charset="0"/>
                <a:cs typeface="Arial" panose="020B0604020202020204" pitchFamily="34" charset="0"/>
              </a:rPr>
              <a:t>) Cơ sở thực hiện tiêm chủng</a:t>
            </a:r>
          </a:p>
          <a:p>
            <a:pPr algn="just">
              <a:lnSpc>
                <a:spcPct val="100000"/>
              </a:lnSpc>
              <a:spcBef>
                <a:spcPct val="0"/>
              </a:spcBef>
              <a:buFontTx/>
              <a:buChar char="-"/>
            </a:pPr>
            <a:r>
              <a:rPr lang="vi-VN" altLang="vi-VN" sz="2800" i="1" u="sng" dirty="0">
                <a:latin typeface="Arial" panose="020B0604020202020204" pitchFamily="34" charset="0"/>
                <a:cs typeface="Arial" panose="020B0604020202020204" pitchFamily="34" charset="0"/>
              </a:rPr>
              <a:t>Bệnh viện trung ương, tỉnh/TP, Bệnh viện và Trung tâm Y tế cấp huyện</a:t>
            </a:r>
            <a:r>
              <a:rPr lang="vi-VN" altLang="vi-VN" sz="2800" i="1" u="sng" dirty="0" smtClean="0">
                <a:latin typeface="Arial" panose="020B0604020202020204" pitchFamily="34" charset="0"/>
                <a:cs typeface="Arial" panose="020B0604020202020204" pitchFamily="34" charset="0"/>
              </a:rPr>
              <a:t>:</a:t>
            </a:r>
            <a:r>
              <a:rPr lang="en-US" altLang="vi-VN" sz="2800" i="1" u="sng" dirty="0" smtClean="0">
                <a:latin typeface="Arial" panose="020B0604020202020204" pitchFamily="34" charset="0"/>
                <a:cs typeface="Arial" panose="020B0604020202020204" pitchFamily="34" charset="0"/>
              </a:rPr>
              <a:t> </a:t>
            </a: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 </a:t>
            </a:r>
            <a:r>
              <a:rPr lang="vi-VN" altLang="vi-VN" sz="2800" i="1" dirty="0" smtClean="0">
                <a:latin typeface="Arial" panose="020B0604020202020204" pitchFamily="34" charset="0"/>
                <a:cs typeface="Arial" panose="020B0604020202020204" pitchFamily="34" charset="0"/>
              </a:rPr>
              <a:t>Bệnh </a:t>
            </a:r>
            <a:r>
              <a:rPr lang="vi-VN" altLang="vi-VN" sz="2800" i="1" dirty="0">
                <a:latin typeface="Arial" panose="020B0604020202020204" pitchFamily="34" charset="0"/>
                <a:cs typeface="Arial" panose="020B0604020202020204" pitchFamily="34" charset="0"/>
              </a:rPr>
              <a:t>viện đa khoa tuyến tỉnh, thành phố</a:t>
            </a:r>
            <a:r>
              <a:rPr lang="vi-VN" altLang="vi-VN" sz="2800" dirty="0">
                <a:latin typeface="Arial" panose="020B0604020202020204" pitchFamily="34" charset="0"/>
                <a:cs typeface="Arial" panose="020B0604020202020204" pitchFamily="34" charset="0"/>
              </a:rPr>
              <a:t>: Trong thời gian triển khai tiêm chủng COVID-19, </a:t>
            </a:r>
            <a:r>
              <a:rPr lang="vi-VN" altLang="vi-VN" sz="2800" dirty="0" smtClean="0">
                <a:latin typeface="Arial" panose="020B0604020202020204" pitchFamily="34" charset="0"/>
                <a:cs typeface="Arial" panose="020B0604020202020204" pitchFamily="34" charset="0"/>
              </a:rPr>
              <a:t>bệnh </a:t>
            </a:r>
            <a:r>
              <a:rPr lang="vi-VN" altLang="vi-VN" sz="2800" dirty="0">
                <a:latin typeface="Arial" panose="020B0604020202020204" pitchFamily="34" charset="0"/>
                <a:cs typeface="Arial" panose="020B0604020202020204" pitchFamily="34" charset="0"/>
              </a:rPr>
              <a:t>viện phải dự phòng </a:t>
            </a:r>
            <a:r>
              <a:rPr lang="vi-VN" altLang="vi-VN" sz="2800" dirty="0" smtClean="0">
                <a:latin typeface="Arial" panose="020B0604020202020204" pitchFamily="34" charset="0"/>
                <a:cs typeface="Arial" panose="020B0604020202020204" pitchFamily="34" charset="0"/>
              </a:rPr>
              <a:t>một </a:t>
            </a:r>
            <a:r>
              <a:rPr lang="vi-VN" altLang="vi-VN" sz="2800" dirty="0">
                <a:latin typeface="Arial" panose="020B0604020202020204" pitchFamily="34" charset="0"/>
                <a:cs typeface="Arial" panose="020B0604020202020204" pitchFamily="34" charset="0"/>
              </a:rPr>
              <a:t>cơ số giường bệnh hồi sức tích cực nhất định (để trống tối thiểu 5 </a:t>
            </a:r>
            <a:r>
              <a:rPr lang="vi-VN" altLang="vi-VN" sz="2800" dirty="0" smtClean="0">
                <a:latin typeface="Arial" panose="020B0604020202020204" pitchFamily="34" charset="0"/>
                <a:cs typeface="Arial" panose="020B0604020202020204" pitchFamily="34" charset="0"/>
              </a:rPr>
              <a:t>giường/BV) </a:t>
            </a:r>
            <a:r>
              <a:rPr lang="vi-VN" altLang="vi-VN" sz="2800" dirty="0">
                <a:latin typeface="Arial" panose="020B0604020202020204" pitchFamily="34" charset="0"/>
                <a:cs typeface="Arial" panose="020B0604020202020204" pitchFamily="34" charset="0"/>
              </a:rPr>
              <a:t>để sẵn sàng xử trí trường hợp tai biến nặng sau tiêm </a:t>
            </a:r>
            <a:r>
              <a:rPr lang="vi-VN" altLang="vi-VN" sz="2800" dirty="0" smtClean="0">
                <a:latin typeface="Arial" panose="020B0604020202020204" pitchFamily="34" charset="0"/>
                <a:cs typeface="Arial" panose="020B0604020202020204" pitchFamily="34" charset="0"/>
              </a:rPr>
              <a:t>chủng.</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5191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4763" y="0"/>
            <a:ext cx="9144001" cy="12954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3600" b="1" dirty="0" smtClean="0">
                <a:solidFill>
                  <a:schemeClr val="bg1"/>
                </a:solidFill>
                <a:latin typeface="Arial" panose="020B0604020202020204" pitchFamily="34" charset="0"/>
                <a:cs typeface="Arial" panose="020B0604020202020204" pitchFamily="34" charset="0"/>
              </a:rPr>
              <a:t>ĐẶT VẤN ĐỀ</a:t>
            </a:r>
            <a:endParaRPr lang="vi-VN" altLang="vi-VN" sz="3600" b="1" dirty="0">
              <a:solidFill>
                <a:schemeClr val="bg1"/>
              </a:solidFill>
              <a:latin typeface="Arial" panose="020B0604020202020204" pitchFamily="34" charset="0"/>
              <a:cs typeface="Arial" panose="020B0604020202020204" pitchFamily="34" charset="0"/>
            </a:endParaRPr>
          </a:p>
        </p:txBody>
      </p:sp>
      <p:pic>
        <p:nvPicPr>
          <p:cNvPr id="6148" name="Picture 2" descr="http://vncdc.gov.vn/Views/Templates/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39688"/>
            <a:ext cx="1149351"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noChangeArrowheads="1"/>
          </p:cNvSpPr>
          <p:nvPr/>
        </p:nvSpPr>
        <p:spPr bwMode="auto">
          <a:xfrm>
            <a:off x="-4763" y="1335088"/>
            <a:ext cx="9144001" cy="514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buFontTx/>
              <a:buChar char="-"/>
            </a:pPr>
            <a:r>
              <a:rPr lang="fr-FR" sz="2300" dirty="0" err="1" smtClean="0">
                <a:latin typeface="Arial" panose="020B0604020202020204" pitchFamily="34" charset="0"/>
                <a:cs typeface="Arial" panose="020B0604020202020204" pitchFamily="34" charset="0"/>
              </a:rPr>
              <a:t>Dịch</a:t>
            </a:r>
            <a:r>
              <a:rPr lang="fr-FR" sz="2300" dirty="0" smtClean="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bệnh</a:t>
            </a:r>
            <a:r>
              <a:rPr lang="fr-FR" sz="2300" dirty="0">
                <a:latin typeface="Arial" panose="020B0604020202020204" pitchFamily="34" charset="0"/>
                <a:cs typeface="Arial" panose="020B0604020202020204" pitchFamily="34" charset="0"/>
              </a:rPr>
              <a:t> COVID-19 do vi </a:t>
            </a:r>
            <a:r>
              <a:rPr lang="fr-FR" sz="2300" dirty="0" err="1">
                <a:latin typeface="Arial" panose="020B0604020202020204" pitchFamily="34" charset="0"/>
                <a:cs typeface="Arial" panose="020B0604020202020204" pitchFamily="34" charset="0"/>
              </a:rPr>
              <a:t>rút</a:t>
            </a:r>
            <a:r>
              <a:rPr lang="fr-FR" sz="2300" dirty="0">
                <a:latin typeface="Arial" panose="020B0604020202020204" pitchFamily="34" charset="0"/>
                <a:cs typeface="Arial" panose="020B0604020202020204" pitchFamily="34" charset="0"/>
              </a:rPr>
              <a:t> SAR-CoV-2 </a:t>
            </a:r>
            <a:r>
              <a:rPr lang="fr-FR" sz="2300" dirty="0" err="1" smtClean="0">
                <a:latin typeface="Arial" panose="020B0604020202020204" pitchFamily="34" charset="0"/>
                <a:cs typeface="Arial" panose="020B0604020202020204" pitchFamily="34" charset="0"/>
              </a:rPr>
              <a:t>được</a:t>
            </a:r>
            <a:r>
              <a:rPr lang="fr-FR" sz="2300" dirty="0" smtClean="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ghi</a:t>
            </a:r>
            <a:r>
              <a:rPr lang="fr-FR" sz="2300" dirty="0" smtClean="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nhận</a:t>
            </a:r>
            <a:r>
              <a:rPr lang="fr-FR" sz="2300" dirty="0" smtClean="0">
                <a:latin typeface="Arial" panose="020B0604020202020204" pitchFamily="34" charset="0"/>
                <a:cs typeface="Arial" panose="020B0604020202020204" pitchFamily="34" charset="0"/>
              </a:rPr>
              <a:t> ở </a:t>
            </a:r>
            <a:r>
              <a:rPr lang="fr-FR" sz="2300" dirty="0" err="1" smtClean="0">
                <a:latin typeface="Arial" panose="020B0604020202020204" pitchFamily="34" charset="0"/>
                <a:cs typeface="Arial" panose="020B0604020202020204" pitchFamily="34" charset="0"/>
              </a:rPr>
              <a:t>hầu</a:t>
            </a:r>
            <a:r>
              <a:rPr lang="fr-FR" sz="2300" dirty="0" smtClean="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hết</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các</a:t>
            </a:r>
            <a:r>
              <a:rPr lang="fr-FR" sz="2300" dirty="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quốc</a:t>
            </a:r>
            <a:r>
              <a:rPr lang="fr-FR" sz="2300" dirty="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gia</a:t>
            </a:r>
            <a:r>
              <a:rPr lang="fr-FR" sz="2300" dirty="0" smtClean="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trên</a:t>
            </a:r>
            <a:r>
              <a:rPr lang="fr-FR" sz="2300" dirty="0" smtClean="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thế</a:t>
            </a:r>
            <a:r>
              <a:rPr lang="fr-FR" sz="2300" dirty="0" smtClean="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giới</a:t>
            </a:r>
            <a:r>
              <a:rPr lang="fr-FR" sz="2300" dirty="0" smtClean="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với</a:t>
            </a:r>
            <a:r>
              <a:rPr lang="fr-FR" sz="2300" dirty="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hàng</a:t>
            </a:r>
            <a:r>
              <a:rPr lang="fr-FR" sz="2300" dirty="0" smtClean="0">
                <a:latin typeface="Arial" panose="020B0604020202020204" pitchFamily="34" charset="0"/>
                <a:cs typeface="Arial" panose="020B0604020202020204" pitchFamily="34" charset="0"/>
              </a:rPr>
              <a:t> </a:t>
            </a:r>
            <a:r>
              <a:rPr lang="fr-FR" sz="2300" dirty="0" err="1">
                <a:latin typeface="Arial" panose="020B0604020202020204" pitchFamily="34" charset="0"/>
                <a:cs typeface="Arial" panose="020B0604020202020204" pitchFamily="34" charset="0"/>
              </a:rPr>
              <a:t>triệu</a:t>
            </a:r>
            <a:r>
              <a:rPr lang="fr-FR" sz="2300" dirty="0">
                <a:latin typeface="Arial" panose="020B0604020202020204" pitchFamily="34" charset="0"/>
                <a:cs typeface="Arial" panose="020B0604020202020204" pitchFamily="34" charset="0"/>
              </a:rPr>
              <a:t> ca </a:t>
            </a:r>
            <a:r>
              <a:rPr lang="fr-FR" sz="2300" dirty="0" err="1">
                <a:latin typeface="Arial" panose="020B0604020202020204" pitchFamily="34" charset="0"/>
                <a:cs typeface="Arial" panose="020B0604020202020204" pitchFamily="34" charset="0"/>
              </a:rPr>
              <a:t>tử</a:t>
            </a:r>
            <a:r>
              <a:rPr lang="fr-FR" sz="2300" dirty="0">
                <a:latin typeface="Arial" panose="020B0604020202020204" pitchFamily="34" charset="0"/>
                <a:cs typeface="Arial" panose="020B0604020202020204" pitchFamily="34" charset="0"/>
              </a:rPr>
              <a:t> </a:t>
            </a:r>
            <a:r>
              <a:rPr lang="fr-FR" sz="2300" dirty="0" err="1" smtClean="0">
                <a:latin typeface="Arial" panose="020B0604020202020204" pitchFamily="34" charset="0"/>
                <a:cs typeface="Arial" panose="020B0604020202020204" pitchFamily="34" charset="0"/>
              </a:rPr>
              <a:t>vong</a:t>
            </a:r>
            <a:r>
              <a:rPr lang="fr-FR" sz="2300" dirty="0" smtClean="0">
                <a:latin typeface="Arial" panose="020B0604020202020204" pitchFamily="34" charset="0"/>
                <a:cs typeface="Arial" panose="020B0604020202020204" pitchFamily="34" charset="0"/>
              </a:rPr>
              <a:t>.</a:t>
            </a:r>
          </a:p>
          <a:p>
            <a:pPr algn="just">
              <a:buFontTx/>
              <a:buChar char="-"/>
            </a:pPr>
            <a:r>
              <a:rPr lang="vi-VN" sz="2300" dirty="0" smtClean="0">
                <a:latin typeface="Arial" panose="020B0604020202020204" pitchFamily="34" charset="0"/>
                <a:cs typeface="Arial" panose="020B0604020202020204" pitchFamily="34" charset="0"/>
              </a:rPr>
              <a:t>Tại Việt Nam </a:t>
            </a:r>
            <a:r>
              <a:rPr lang="en-US" sz="2300" dirty="0" err="1">
                <a:latin typeface="Arial" panose="020B0604020202020204" pitchFamily="34" charset="0"/>
                <a:cs typeface="Arial" panose="020B0604020202020204" pitchFamily="34" charset="0"/>
              </a:rPr>
              <a:t>đến</a:t>
            </a:r>
            <a:r>
              <a:rPr lang="en-US" sz="2300" dirty="0">
                <a:latin typeface="Arial" panose="020B0604020202020204" pitchFamily="34" charset="0"/>
                <a:cs typeface="Arial" panose="020B0604020202020204" pitchFamily="34" charset="0"/>
              </a:rPr>
              <a:t> nay </a:t>
            </a:r>
            <a:r>
              <a:rPr lang="en-US" sz="2300" dirty="0" err="1" smtClean="0">
                <a:latin typeface="Arial" panose="020B0604020202020204" pitchFamily="34" charset="0"/>
                <a:cs typeface="Arial" panose="020B0604020202020204" pitchFamily="34" charset="0"/>
              </a:rPr>
              <a:t>ghi</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nhận</a:t>
            </a:r>
            <a:r>
              <a:rPr lang="en-US" sz="2300" dirty="0" smtClean="0">
                <a:latin typeface="Arial" panose="020B0604020202020204" pitchFamily="34" charset="0"/>
                <a:cs typeface="Arial" panose="020B0604020202020204" pitchFamily="34" charset="0"/>
              </a:rPr>
              <a:t> </a:t>
            </a:r>
            <a:r>
              <a:rPr lang="vi-VN" sz="2300" dirty="0" smtClean="0">
                <a:latin typeface="Arial" panose="020B0604020202020204" pitchFamily="34" charset="0"/>
                <a:cs typeface="Arial" panose="020B0604020202020204" pitchFamily="34" charset="0"/>
              </a:rPr>
              <a:t>2.4</a:t>
            </a:r>
            <a:r>
              <a:rPr lang="en-US" sz="2300" dirty="0" smtClean="0">
                <a:latin typeface="Arial" panose="020B0604020202020204" pitchFamily="34" charset="0"/>
                <a:cs typeface="Arial" panose="020B0604020202020204" pitchFamily="34" charset="0"/>
              </a:rPr>
              <a:t>82 </a:t>
            </a:r>
            <a:r>
              <a:rPr lang="vi-VN" sz="2300" dirty="0" smtClean="0">
                <a:latin typeface="Arial" panose="020B0604020202020204" pitchFamily="34" charset="0"/>
                <a:cs typeface="Arial" panose="020B0604020202020204" pitchFamily="34" charset="0"/>
              </a:rPr>
              <a:t>dương tính SARS-CoV-2 (1533 trong nước).</a:t>
            </a:r>
          </a:p>
          <a:p>
            <a:pPr algn="just">
              <a:buFontTx/>
              <a:buChar char="-"/>
            </a:pPr>
            <a:r>
              <a:rPr lang="en-US" sz="2300" dirty="0" err="1">
                <a:latin typeface="Arial" panose="020B0604020202020204" pitchFamily="34" charset="0"/>
                <a:cs typeface="Arial" panose="020B0604020202020204" pitchFamily="34" charset="0"/>
              </a:rPr>
              <a:t>Nghị</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quyết</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số</a:t>
            </a:r>
            <a:r>
              <a:rPr lang="en-US" sz="2300" dirty="0">
                <a:latin typeface="Arial" panose="020B0604020202020204" pitchFamily="34" charset="0"/>
                <a:cs typeface="Arial" panose="020B0604020202020204" pitchFamily="34" charset="0"/>
              </a:rPr>
              <a:t> 21/NĐ-CP </a:t>
            </a:r>
            <a:r>
              <a:rPr lang="en-US" sz="2300" dirty="0" err="1">
                <a:latin typeface="Arial" panose="020B0604020202020204" pitchFamily="34" charset="0"/>
                <a:cs typeface="Arial" panose="020B0604020202020204" pitchFamily="34" charset="0"/>
              </a:rPr>
              <a:t>ngày</a:t>
            </a:r>
            <a:r>
              <a:rPr lang="en-US" sz="2300" dirty="0">
                <a:latin typeface="Arial" panose="020B0604020202020204" pitchFamily="34" charset="0"/>
                <a:cs typeface="Arial" panose="020B0604020202020204" pitchFamily="34" charset="0"/>
              </a:rPr>
              <a:t> 26/02/2021 </a:t>
            </a:r>
            <a:r>
              <a:rPr lang="en-US" sz="2300" dirty="0" err="1">
                <a:latin typeface="Arial" panose="020B0604020202020204" pitchFamily="34" charset="0"/>
                <a:cs typeface="Arial" panose="020B0604020202020204" pitchFamily="34" charset="0"/>
              </a:rPr>
              <a:t>của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Chính</a:t>
            </a:r>
            <a:r>
              <a:rPr lang="en-US" sz="2300" dirty="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phủ</a:t>
            </a:r>
            <a:r>
              <a:rPr lang="en-US" sz="2300" dirty="0" smtClean="0">
                <a:latin typeface="Arial" panose="020B0604020202020204" pitchFamily="34" charset="0"/>
                <a:cs typeface="Arial" panose="020B0604020202020204" pitchFamily="34" charset="0"/>
              </a:rPr>
              <a:t> qui </a:t>
            </a:r>
            <a:r>
              <a:rPr lang="en-US" sz="2300" dirty="0" err="1">
                <a:latin typeface="Arial" panose="020B0604020202020204" pitchFamily="34" charset="0"/>
                <a:cs typeface="Arial" panose="020B0604020202020204" pitchFamily="34" charset="0"/>
              </a:rPr>
              <a:t>định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đối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tượng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và</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địa</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bàn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ưu</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tiên</a:t>
            </a:r>
            <a:r>
              <a:rPr lang="en-US" sz="2300" dirty="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triển</a:t>
            </a:r>
            <a:r>
              <a:rPr lang="en-US" sz="2300" dirty="0" smtClean="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khai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tiêm</a:t>
            </a:r>
            <a:r>
              <a:rPr lang="en-US" sz="2300" dirty="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chủng</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vắc</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xin</a:t>
            </a:r>
            <a:r>
              <a:rPr lang="en-US" sz="2300" dirty="0" smtClean="0">
                <a:latin typeface="Arial" panose="020B0604020202020204" pitchFamily="34" charset="0"/>
                <a:cs typeface="Arial" panose="020B0604020202020204" pitchFamily="34" charset="0"/>
              </a:rPr>
              <a:t> COVID-19</a:t>
            </a:r>
          </a:p>
          <a:p>
            <a:pPr algn="just">
              <a:buFontTx/>
              <a:buChar char="-"/>
            </a:pPr>
            <a:r>
              <a:rPr lang="en-US" sz="2300" dirty="0" err="1" smtClean="0">
                <a:latin typeface="Arial" panose="020B0604020202020204" pitchFamily="34" charset="0"/>
                <a:cs typeface="Arial" panose="020B0604020202020204" pitchFamily="34" charset="0"/>
              </a:rPr>
              <a:t>Dự</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thảo</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Kế</a:t>
            </a:r>
            <a:r>
              <a:rPr lang="en-US" sz="2300" dirty="0" smtClean="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hoạch</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tiêm</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chủng</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vắc</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xin</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phòng</a:t>
            </a:r>
            <a:r>
              <a:rPr lang="en-US" sz="2300" dirty="0">
                <a:latin typeface="Arial" panose="020B0604020202020204" pitchFamily="34" charset="0"/>
                <a:cs typeface="Arial" panose="020B0604020202020204" pitchFamily="34" charset="0"/>
              </a:rPr>
              <a:t> COVID-19 </a:t>
            </a:r>
            <a:r>
              <a:rPr lang="en-US" sz="2300" dirty="0" err="1">
                <a:latin typeface="Arial" panose="020B0604020202020204" pitchFamily="34" charset="0"/>
                <a:cs typeface="Arial" panose="020B0604020202020204" pitchFamily="34" charset="0"/>
              </a:rPr>
              <a:t>giai</a:t>
            </a:r>
            <a:r>
              <a:rPr lang="en-US" sz="2300" dirty="0">
                <a:latin typeface="Arial" panose="020B0604020202020204" pitchFamily="34" charset="0"/>
                <a:cs typeface="Arial" panose="020B0604020202020204" pitchFamily="34" charset="0"/>
              </a:rPr>
              <a:t> </a:t>
            </a:r>
            <a:r>
              <a:rPr lang="en-US" sz="2300" dirty="0" err="1">
                <a:latin typeface="Arial" panose="020B0604020202020204" pitchFamily="34" charset="0"/>
                <a:cs typeface="Arial" panose="020B0604020202020204" pitchFamily="34" charset="0"/>
              </a:rPr>
              <a:t>đoạn</a:t>
            </a:r>
            <a:r>
              <a:rPr lang="en-US" sz="2300" dirty="0">
                <a:latin typeface="Arial" panose="020B0604020202020204" pitchFamily="34" charset="0"/>
                <a:cs typeface="Arial" panose="020B0604020202020204" pitchFamily="34" charset="0"/>
              </a:rPr>
              <a:t> </a:t>
            </a:r>
            <a:r>
              <a:rPr lang="en-US" sz="2300" dirty="0" smtClean="0">
                <a:latin typeface="Arial" panose="020B0604020202020204" pitchFamily="34" charset="0"/>
                <a:cs typeface="Arial" panose="020B0604020202020204" pitchFamily="34" charset="0"/>
              </a:rPr>
              <a:t>2021-2022 </a:t>
            </a:r>
            <a:r>
              <a:rPr lang="en-US" sz="2300" dirty="0" err="1" smtClean="0">
                <a:latin typeface="Arial" panose="020B0604020202020204" pitchFamily="34" charset="0"/>
                <a:cs typeface="Arial" panose="020B0604020202020204" pitchFamily="34" charset="0"/>
              </a:rPr>
              <a:t>trong</a:t>
            </a:r>
            <a:r>
              <a:rPr lang="en-US" sz="2300" dirty="0" smtClean="0">
                <a:latin typeface="Arial" panose="020B0604020202020204" pitchFamily="34" charset="0"/>
                <a:cs typeface="Arial" panose="020B0604020202020204" pitchFamily="34" charset="0"/>
              </a:rPr>
              <a:t> </a:t>
            </a:r>
            <a:r>
              <a:rPr lang="en-US" sz="2300" dirty="0" err="1" smtClean="0">
                <a:latin typeface="Arial" panose="020B0604020202020204" pitchFamily="34" charset="0"/>
                <a:cs typeface="Arial" panose="020B0604020202020204" pitchFamily="34" charset="0"/>
              </a:rPr>
              <a:t>đó</a:t>
            </a:r>
            <a:r>
              <a:rPr lang="en-US" sz="2300" dirty="0" smtClean="0">
                <a:latin typeface="Arial" panose="020B0604020202020204" pitchFamily="34" charset="0"/>
                <a:cs typeface="Arial" panose="020B0604020202020204" pitchFamily="34" charset="0"/>
              </a:rPr>
              <a:t> </a:t>
            </a:r>
            <a:r>
              <a:rPr lang="pt-BR" sz="2300" i="1" u="sng" dirty="0">
                <a:latin typeface="Arial" panose="020B0604020202020204" pitchFamily="34" charset="0"/>
                <a:cs typeface="Arial" panose="020B0604020202020204" pitchFamily="34" charset="0"/>
              </a:rPr>
              <a:t>h</a:t>
            </a:r>
            <a:r>
              <a:rPr lang="pt-BR" sz="2300" i="1" u="sng" dirty="0" smtClean="0">
                <a:latin typeface="Arial" panose="020B0604020202020204" pitchFamily="34" charset="0"/>
                <a:cs typeface="Arial" panose="020B0604020202020204" pitchFamily="34" charset="0"/>
              </a:rPr>
              <a:t>uy </a:t>
            </a:r>
            <a:r>
              <a:rPr lang="pt-BR" sz="2300" i="1" u="sng" dirty="0">
                <a:latin typeface="Arial" panose="020B0604020202020204" pitchFamily="34" charset="0"/>
                <a:cs typeface="Arial" panose="020B0604020202020204" pitchFamily="34" charset="0"/>
              </a:rPr>
              <a:t>động tối đa </a:t>
            </a:r>
            <a:r>
              <a:rPr lang="pt-BR" sz="2300" dirty="0">
                <a:latin typeface="Arial" panose="020B0604020202020204" pitchFamily="34" charset="0"/>
                <a:cs typeface="Arial" panose="020B0604020202020204" pitchFamily="34" charset="0"/>
              </a:rPr>
              <a:t>các lực lượng tham gia tiêm </a:t>
            </a:r>
            <a:r>
              <a:rPr lang="pt-BR" sz="2300" dirty="0" smtClean="0">
                <a:latin typeface="Arial" panose="020B0604020202020204" pitchFamily="34" charset="0"/>
                <a:cs typeface="Arial" panose="020B0604020202020204" pitchFamily="34" charset="0"/>
              </a:rPr>
              <a:t>chủng; </a:t>
            </a:r>
            <a:r>
              <a:rPr lang="pt-BR" sz="2300" dirty="0">
                <a:latin typeface="Arial" panose="020B0604020202020204" pitchFamily="34" charset="0"/>
                <a:cs typeface="Arial" panose="020B0604020202020204" pitchFamily="34" charset="0"/>
              </a:rPr>
              <a:t>Tổ chức triển khai </a:t>
            </a:r>
            <a:r>
              <a:rPr lang="pt-BR" sz="2300" i="1" u="sng" dirty="0">
                <a:latin typeface="Arial" panose="020B0604020202020204" pitchFamily="34" charset="0"/>
                <a:cs typeface="Arial" panose="020B0604020202020204" pitchFamily="34" charset="0"/>
              </a:rPr>
              <a:t>tiêm chủng ngay sau khi tiếp nhận vắc xin</a:t>
            </a:r>
            <a:r>
              <a:rPr lang="pt-BR" sz="2300" dirty="0">
                <a:latin typeface="Arial" panose="020B0604020202020204" pitchFamily="34" charset="0"/>
                <a:cs typeface="Arial" panose="020B0604020202020204" pitchFamily="34" charset="0"/>
              </a:rPr>
              <a:t>; Đảm bảo </a:t>
            </a:r>
            <a:r>
              <a:rPr lang="pt-BR" sz="2300" i="1" u="sng" dirty="0">
                <a:latin typeface="Arial" panose="020B0604020202020204" pitchFamily="34" charset="0"/>
                <a:cs typeface="Arial" panose="020B0604020202020204" pitchFamily="34" charset="0"/>
              </a:rPr>
              <a:t>tỷ lệ bao phủ cao, an toàn tiêm chủng </a:t>
            </a:r>
            <a:r>
              <a:rPr lang="pt-BR" sz="2300" dirty="0">
                <a:latin typeface="Arial" panose="020B0604020202020204" pitchFamily="34" charset="0"/>
                <a:cs typeface="Arial" panose="020B0604020202020204" pitchFamily="34" charset="0"/>
              </a:rPr>
              <a:t>và </a:t>
            </a:r>
            <a:r>
              <a:rPr lang="pt-BR" sz="2300" i="1" u="sng" dirty="0">
                <a:latin typeface="Arial" panose="020B0604020202020204" pitchFamily="34" charset="0"/>
                <a:cs typeface="Arial" panose="020B0604020202020204" pitchFamily="34" charset="0"/>
              </a:rPr>
              <a:t>tiếp cận công </a:t>
            </a:r>
            <a:r>
              <a:rPr lang="pt-BR" sz="2300" i="1" u="sng" dirty="0" smtClean="0">
                <a:latin typeface="Arial" panose="020B0604020202020204" pitchFamily="34" charset="0"/>
                <a:cs typeface="Arial" panose="020B0604020202020204" pitchFamily="34" charset="0"/>
              </a:rPr>
              <a:t>bằng</a:t>
            </a:r>
            <a:r>
              <a:rPr lang="pt-BR" sz="2300" dirty="0" smtClean="0">
                <a:latin typeface="Arial" panose="020B0604020202020204" pitchFamily="34" charset="0"/>
                <a:cs typeface="Arial" panose="020B0604020202020204" pitchFamily="34" charset="0"/>
              </a:rPr>
              <a:t>.</a:t>
            </a:r>
          </a:p>
          <a:p>
            <a:pPr algn="just">
              <a:buFontTx/>
              <a:buChar char="-"/>
            </a:pPr>
            <a:r>
              <a:rPr lang="vi-VN" sz="2300" i="1" u="sng" dirty="0">
                <a:latin typeface="Arial" panose="020B0604020202020204" pitchFamily="34" charset="0"/>
                <a:cs typeface="Arial" panose="020B0604020202020204" pitchFamily="34" charset="0"/>
              </a:rPr>
              <a:t>Để triển khai </a:t>
            </a:r>
            <a:r>
              <a:rPr lang="en-US" sz="2300" i="1" u="sng" dirty="0" err="1">
                <a:latin typeface="Arial" panose="020B0604020202020204" pitchFamily="34" charset="0"/>
                <a:cs typeface="Arial" panose="020B0604020202020204" pitchFamily="34" charset="0"/>
              </a:rPr>
              <a:t>tiếp</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nhận</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vận</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chuyển</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bảo</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quản</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và</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tổ</a:t>
            </a:r>
            <a:r>
              <a:rPr lang="en-US" sz="2300" i="1" u="sng" dirty="0">
                <a:latin typeface="Arial" panose="020B0604020202020204" pitchFamily="34" charset="0"/>
                <a:cs typeface="Arial" panose="020B0604020202020204" pitchFamily="34" charset="0"/>
              </a:rPr>
              <a:t> </a:t>
            </a:r>
            <a:r>
              <a:rPr lang="en-US" sz="2300" i="1" u="sng" dirty="0" err="1">
                <a:latin typeface="Arial" panose="020B0604020202020204" pitchFamily="34" charset="0"/>
                <a:cs typeface="Arial" panose="020B0604020202020204" pitchFamily="34" charset="0"/>
              </a:rPr>
              <a:t>chức</a:t>
            </a:r>
            <a:r>
              <a:rPr lang="en-US" sz="2300" i="1" u="sng" dirty="0">
                <a:latin typeface="Arial" panose="020B0604020202020204" pitchFamily="34" charset="0"/>
                <a:cs typeface="Arial" panose="020B0604020202020204" pitchFamily="34" charset="0"/>
              </a:rPr>
              <a:t> </a:t>
            </a:r>
            <a:r>
              <a:rPr lang="vi-VN" sz="2300" i="1" u="sng" dirty="0">
                <a:latin typeface="Arial" panose="020B0604020202020204" pitchFamily="34" charset="0"/>
                <a:cs typeface="Arial" panose="020B0604020202020204" pitchFamily="34" charset="0"/>
              </a:rPr>
              <a:t>tiêm chủng một cách an toàn, đáp ứng </a:t>
            </a:r>
            <a:r>
              <a:rPr lang="vi-VN" sz="2300" i="1" u="sng" dirty="0" smtClean="0">
                <a:latin typeface="Arial" panose="020B0604020202020204" pitchFamily="34" charset="0"/>
                <a:cs typeface="Arial" panose="020B0604020202020204" pitchFamily="34" charset="0"/>
              </a:rPr>
              <a:t>nhanh PCD</a:t>
            </a:r>
            <a:r>
              <a:rPr lang="vi-VN" sz="2300" dirty="0" smtClean="0">
                <a:latin typeface="Arial" panose="020B0604020202020204" pitchFamily="34" charset="0"/>
                <a:cs typeface="Arial" panose="020B0604020202020204" pitchFamily="34" charset="0"/>
              </a:rPr>
              <a:t>, </a:t>
            </a:r>
            <a:r>
              <a:rPr lang="vi-VN" sz="2300" dirty="0">
                <a:latin typeface="Arial" panose="020B0604020202020204" pitchFamily="34" charset="0"/>
                <a:cs typeface="Arial" panose="020B0604020202020204" pitchFamily="34" charset="0"/>
              </a:rPr>
              <a:t>Bộ Y t</a:t>
            </a:r>
            <a:r>
              <a:rPr lang="en-US" sz="2300" dirty="0">
                <a:latin typeface="Arial" panose="020B0604020202020204" pitchFamily="34" charset="0"/>
                <a:cs typeface="Arial" panose="020B0604020202020204" pitchFamily="34" charset="0"/>
              </a:rPr>
              <a:t>ế</a:t>
            </a:r>
            <a:r>
              <a:rPr lang="vi-VN" sz="2300" dirty="0">
                <a:latin typeface="Arial" panose="020B0604020202020204" pitchFamily="34" charset="0"/>
                <a:cs typeface="Arial" panose="020B0604020202020204" pitchFamily="34" charset="0"/>
              </a:rPr>
              <a:t> xây dựng Hướng dẫn </a:t>
            </a:r>
            <a:r>
              <a:rPr lang="it-IT" sz="2300" dirty="0">
                <a:latin typeface="Arial" panose="020B0604020202020204" pitchFamily="34" charset="0"/>
                <a:cs typeface="Arial" panose="020B0604020202020204" pitchFamily="34" charset="0"/>
              </a:rPr>
              <a:t>tiếp nhận, bảo quản, phân phối và sử dụng vắc xin </a:t>
            </a:r>
            <a:r>
              <a:rPr lang="it-IT" sz="2300" dirty="0" smtClean="0">
                <a:latin typeface="Arial" panose="020B0604020202020204" pitchFamily="34" charset="0"/>
                <a:cs typeface="Arial" panose="020B0604020202020204" pitchFamily="34" charset="0"/>
              </a:rPr>
              <a:t>COVID-19</a:t>
            </a:r>
            <a:r>
              <a:rPr lang="it-IT" sz="2300" dirty="0">
                <a:latin typeface="Arial" panose="020B0604020202020204" pitchFamily="34" charset="0"/>
                <a:cs typeface="Arial" panose="020B0604020202020204" pitchFamily="34" charset="0"/>
              </a:rPr>
              <a:t>.</a:t>
            </a:r>
            <a:endParaRPr lang="vi-VN" sz="23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20</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5.4. Tổ chức buổi </a:t>
            </a:r>
            <a:r>
              <a:rPr lang="vi-VN" altLang="vi-VN" sz="2800" b="1" dirty="0" smtClean="0">
                <a:latin typeface="Arial" panose="020B0604020202020204" pitchFamily="34" charset="0"/>
                <a:cs typeface="Arial" panose="020B0604020202020204" pitchFamily="34" charset="0"/>
              </a:rPr>
              <a:t>tiêm</a:t>
            </a:r>
            <a:endParaRPr lang="en-US" altLang="vi-VN" sz="2800" b="1"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b</a:t>
            </a:r>
            <a:r>
              <a:rPr lang="vi-VN" altLang="vi-VN" sz="2800" dirty="0">
                <a:latin typeface="Arial" panose="020B0604020202020204" pitchFamily="34" charset="0"/>
                <a:cs typeface="Arial" panose="020B0604020202020204" pitchFamily="34" charset="0"/>
              </a:rPr>
              <a:t>) Cơ sở thực hiện tiêm chủng</a:t>
            </a:r>
          </a:p>
          <a:p>
            <a:pPr algn="just">
              <a:lnSpc>
                <a:spcPct val="100000"/>
              </a:lnSpc>
              <a:spcBef>
                <a:spcPct val="0"/>
              </a:spcBef>
              <a:buFontTx/>
              <a:buChar char="-"/>
            </a:pPr>
            <a:r>
              <a:rPr lang="es-ES" altLang="vi-VN" sz="2800" i="1" u="sng" dirty="0" err="1" smtClean="0">
                <a:latin typeface="Arial" panose="020B0604020202020204" pitchFamily="34" charset="0"/>
                <a:cs typeface="Arial" panose="020B0604020202020204" pitchFamily="34" charset="0"/>
              </a:rPr>
              <a:t>Trạm</a:t>
            </a:r>
            <a:r>
              <a:rPr lang="es-ES" altLang="vi-VN" sz="2800" i="1" u="sng" dirty="0" smtClean="0">
                <a:latin typeface="Arial" panose="020B0604020202020204" pitchFamily="34" charset="0"/>
                <a:cs typeface="Arial" panose="020B0604020202020204" pitchFamily="34" charset="0"/>
              </a:rPr>
              <a:t> </a:t>
            </a:r>
            <a:r>
              <a:rPr lang="es-ES" altLang="vi-VN" sz="2800" i="1" u="sng" dirty="0">
                <a:latin typeface="Arial" panose="020B0604020202020204" pitchFamily="34" charset="0"/>
                <a:cs typeface="Arial" panose="020B0604020202020204" pitchFamily="34" charset="0"/>
              </a:rPr>
              <a:t>Y </a:t>
            </a:r>
            <a:r>
              <a:rPr lang="es-ES" altLang="vi-VN" sz="2800" i="1" u="sng" dirty="0" err="1">
                <a:latin typeface="Arial" panose="020B0604020202020204" pitchFamily="34" charset="0"/>
                <a:cs typeface="Arial" panose="020B0604020202020204" pitchFamily="34" charset="0"/>
              </a:rPr>
              <a:t>tế</a:t>
            </a:r>
            <a:r>
              <a:rPr lang="es-ES" altLang="vi-VN" sz="2800" i="1" u="sng" dirty="0">
                <a:latin typeface="Arial" panose="020B0604020202020204" pitchFamily="34" charset="0"/>
                <a:cs typeface="Arial" panose="020B0604020202020204" pitchFamily="34" charset="0"/>
              </a:rPr>
              <a:t> </a:t>
            </a:r>
            <a:r>
              <a:rPr lang="es-ES" altLang="vi-VN" sz="2800" i="1" u="sng" dirty="0" err="1">
                <a:latin typeface="Arial" panose="020B0604020202020204" pitchFamily="34" charset="0"/>
                <a:cs typeface="Arial" panose="020B0604020202020204" pitchFamily="34" charset="0"/>
              </a:rPr>
              <a:t>cấp</a:t>
            </a:r>
            <a:r>
              <a:rPr lang="es-ES" altLang="vi-VN" sz="2800" i="1" u="sng" dirty="0">
                <a:latin typeface="Arial" panose="020B0604020202020204" pitchFamily="34" charset="0"/>
                <a:cs typeface="Arial" panose="020B0604020202020204" pitchFamily="34" charset="0"/>
              </a:rPr>
              <a:t> </a:t>
            </a:r>
            <a:r>
              <a:rPr lang="es-ES" altLang="vi-VN" sz="2800" i="1" u="sng" dirty="0" err="1">
                <a:latin typeface="Arial" panose="020B0604020202020204" pitchFamily="34" charset="0"/>
                <a:cs typeface="Arial" panose="020B0604020202020204" pitchFamily="34" charset="0"/>
              </a:rPr>
              <a:t>xã</a:t>
            </a:r>
            <a:r>
              <a:rPr lang="es-ES" altLang="vi-VN" sz="2800" i="1" u="sng" dirty="0">
                <a:latin typeface="Arial" panose="020B0604020202020204" pitchFamily="34" charset="0"/>
                <a:cs typeface="Arial" panose="020B0604020202020204" pitchFamily="34" charset="0"/>
              </a:rPr>
              <a:t>:</a:t>
            </a:r>
            <a:endParaRPr lang="en-US" altLang="vi-VN" sz="2800" i="1" u="sng"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 </a:t>
            </a:r>
            <a:r>
              <a:rPr lang="vi-VN" altLang="vi-VN" sz="2800" dirty="0">
                <a:latin typeface="Arial" panose="020B0604020202020204" pitchFamily="34" charset="0"/>
                <a:cs typeface="Arial" panose="020B0604020202020204" pitchFamily="34" charset="0"/>
              </a:rPr>
              <a:t>Tổ chức </a:t>
            </a:r>
            <a:r>
              <a:rPr lang="vi-VN" altLang="vi-VN" sz="2800" dirty="0" smtClean="0">
                <a:latin typeface="Arial" panose="020B0604020202020204" pitchFamily="34" charset="0"/>
                <a:cs typeface="Arial" panose="020B0604020202020204" pitchFamily="34" charset="0"/>
              </a:rPr>
              <a:t>tại </a:t>
            </a:r>
            <a:r>
              <a:rPr lang="vi-VN" altLang="vi-VN" sz="2800" dirty="0">
                <a:latin typeface="Arial" panose="020B0604020202020204" pitchFamily="34" charset="0"/>
                <a:cs typeface="Arial" panose="020B0604020202020204" pitchFamily="34" charset="0"/>
              </a:rPr>
              <a:t>trạm và điểm tiêm lưu động</a:t>
            </a:r>
            <a:r>
              <a:rPr lang="vi-VN" altLang="vi-VN" sz="2800" dirty="0" smtClean="0">
                <a:latin typeface="Arial" panose="020B0604020202020204" pitchFamily="34" charset="0"/>
                <a:cs typeface="Arial" panose="020B0604020202020204" pitchFamily="34" charset="0"/>
              </a:rPr>
              <a:t>.</a:t>
            </a: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 T</a:t>
            </a:r>
            <a:r>
              <a:rPr lang="vi-VN" altLang="vi-VN" sz="2800" dirty="0" smtClean="0">
                <a:latin typeface="Arial" panose="020B0604020202020204" pitchFamily="34" charset="0"/>
                <a:cs typeface="Arial" panose="020B0604020202020204" pitchFamily="34" charset="0"/>
              </a:rPr>
              <a:t>iêm </a:t>
            </a:r>
            <a:r>
              <a:rPr lang="vi-VN" altLang="vi-VN" sz="2800" dirty="0">
                <a:latin typeface="Arial" panose="020B0604020202020204" pitchFamily="34" charset="0"/>
                <a:cs typeface="Arial" panose="020B0604020202020204" pitchFamily="34" charset="0"/>
              </a:rPr>
              <a:t>cho </a:t>
            </a:r>
            <a:r>
              <a:rPr lang="vi-VN" altLang="vi-VN" sz="2800" dirty="0" smtClean="0">
                <a:latin typeface="Arial" panose="020B0604020202020204" pitchFamily="34" charset="0"/>
                <a:cs typeface="Arial" panose="020B0604020202020204" pitchFamily="34" charset="0"/>
              </a:rPr>
              <a:t>nhân </a:t>
            </a:r>
            <a:r>
              <a:rPr lang="vi-VN" altLang="vi-VN" sz="2800" dirty="0">
                <a:latin typeface="Arial" panose="020B0604020202020204" pitchFamily="34" charset="0"/>
                <a:cs typeface="Arial" panose="020B0604020202020204" pitchFamily="34" charset="0"/>
              </a:rPr>
              <a:t>viên y tế, nhân viên tham gia công tác </a:t>
            </a:r>
            <a:r>
              <a:rPr lang="en-US" altLang="vi-VN" sz="2800" dirty="0" smtClean="0">
                <a:latin typeface="Arial" panose="020B0604020202020204" pitchFamily="34" charset="0"/>
                <a:cs typeface="Arial" panose="020B0604020202020204" pitchFamily="34" charset="0"/>
              </a:rPr>
              <a:t>PCD,</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lực lượng quốc phòng, công an, giáo viên trên địa bàn, </a:t>
            </a:r>
            <a:r>
              <a:rPr lang="vi-VN" altLang="vi-VN" sz="2800" dirty="0" smtClean="0">
                <a:latin typeface="Arial" panose="020B0604020202020204" pitchFamily="34" charset="0"/>
                <a:cs typeface="Arial" panose="020B0604020202020204" pitchFamily="34" charset="0"/>
              </a:rPr>
              <a:t>người </a:t>
            </a:r>
            <a:r>
              <a:rPr lang="vi-VN" altLang="vi-VN" sz="2800" dirty="0">
                <a:latin typeface="Arial" panose="020B0604020202020204" pitchFamily="34" charset="0"/>
                <a:cs typeface="Arial" panose="020B0604020202020204" pitchFamily="34" charset="0"/>
              </a:rPr>
              <a:t>cung cấp </a:t>
            </a:r>
            <a:r>
              <a:rPr lang="vi-VN" altLang="vi-VN" sz="2800" dirty="0" smtClean="0">
                <a:latin typeface="Arial" panose="020B0604020202020204" pitchFamily="34" charset="0"/>
                <a:cs typeface="Arial" panose="020B0604020202020204" pitchFamily="34" charset="0"/>
              </a:rPr>
              <a:t>dịch </a:t>
            </a:r>
            <a:r>
              <a:rPr lang="vi-VN" altLang="vi-VN" sz="2800" dirty="0">
                <a:latin typeface="Arial" panose="020B0604020202020204" pitchFamily="34" charset="0"/>
                <a:cs typeface="Arial" panose="020B0604020202020204" pitchFamily="34" charset="0"/>
              </a:rPr>
              <a:t>vụ thiết yếu, </a:t>
            </a:r>
            <a:r>
              <a:rPr lang="vi-VN" altLang="vi-VN" sz="2800" dirty="0" smtClean="0">
                <a:latin typeface="Arial" panose="020B0604020202020204" pitchFamily="34" charset="0"/>
                <a:cs typeface="Arial" panose="020B0604020202020204" pitchFamily="34" charset="0"/>
              </a:rPr>
              <a:t>người </a:t>
            </a:r>
            <a:r>
              <a:rPr lang="vi-VN" altLang="vi-VN" sz="2800" dirty="0">
                <a:latin typeface="Arial" panose="020B0604020202020204" pitchFamily="34" charset="0"/>
                <a:cs typeface="Arial" panose="020B0604020202020204" pitchFamily="34" charset="0"/>
              </a:rPr>
              <a:t>già trên 65 tuổi đang sinh sống trên địa bàn và </a:t>
            </a:r>
            <a:r>
              <a:rPr lang="vi-VN" altLang="vi-VN" sz="2800" dirty="0" smtClean="0">
                <a:latin typeface="Arial" panose="020B0604020202020204" pitchFamily="34" charset="0"/>
                <a:cs typeface="Arial" panose="020B0604020202020204" pitchFamily="34" charset="0"/>
              </a:rPr>
              <a:t>trường </a:t>
            </a:r>
            <a:r>
              <a:rPr lang="vi-VN" altLang="vi-VN" sz="2800" dirty="0">
                <a:latin typeface="Arial" panose="020B0604020202020204" pitchFamily="34" charset="0"/>
                <a:cs typeface="Arial" panose="020B0604020202020204" pitchFamily="34" charset="0"/>
              </a:rPr>
              <a:t>hợp mắc bệnh mãn tính không điều trị nội trú theo kế hoạch của địa phương, sau </a:t>
            </a:r>
            <a:r>
              <a:rPr lang="en-US" altLang="vi-VN" sz="2800" dirty="0" smtClean="0">
                <a:latin typeface="Arial" panose="020B0604020202020204" pitchFamily="34" charset="0"/>
                <a:cs typeface="Arial" panose="020B0604020202020204" pitchFamily="34" charset="0"/>
              </a:rPr>
              <a:t>c</a:t>
            </a:r>
            <a:r>
              <a:rPr lang="vi-VN" altLang="vi-VN" sz="2800" dirty="0" smtClean="0">
                <a:latin typeface="Arial" panose="020B0604020202020204" pitchFamily="34" charset="0"/>
                <a:cs typeface="Arial" panose="020B0604020202020204" pitchFamily="34" charset="0"/>
              </a:rPr>
              <a:t>hiến </a:t>
            </a:r>
            <a:r>
              <a:rPr lang="vi-VN" altLang="vi-VN" sz="2800" dirty="0">
                <a:latin typeface="Arial" panose="020B0604020202020204" pitchFamily="34" charset="0"/>
                <a:cs typeface="Arial" panose="020B0604020202020204" pitchFamily="34" charset="0"/>
              </a:rPr>
              <a:t>dịch phải tiến hành tiêm vét cho các đối tượng </a:t>
            </a:r>
            <a:r>
              <a:rPr lang="en-US" altLang="vi-VN" sz="2800" dirty="0" smtClean="0">
                <a:latin typeface="Arial" panose="020B0604020202020204" pitchFamily="34" charset="0"/>
                <a:cs typeface="Arial" panose="020B0604020202020204" pitchFamily="34" charset="0"/>
              </a:rPr>
              <a:t>(</a:t>
            </a:r>
            <a:r>
              <a:rPr lang="en-US" altLang="vi-VN" sz="2800" dirty="0" err="1" smtClean="0">
                <a:latin typeface="Arial" panose="020B0604020202020204" pitchFamily="34" charset="0"/>
                <a:cs typeface="Arial" panose="020B0604020202020204" pitchFamily="34" charset="0"/>
              </a:rPr>
              <a:t>đúng</a:t>
            </a:r>
            <a:r>
              <a:rPr lang="en-US" altLang="vi-VN" sz="2800" dirty="0" smtClean="0">
                <a:latin typeface="Arial" panose="020B0604020202020204" pitchFamily="34" charset="0"/>
                <a:cs typeface="Arial" panose="020B0604020202020204" pitchFamily="34" charset="0"/>
              </a:rPr>
              <a:t> </a:t>
            </a:r>
            <a:r>
              <a:rPr lang="en-US" altLang="vi-VN" sz="2800" dirty="0" err="1">
                <a:latin typeface="Arial" panose="020B0604020202020204" pitchFamily="34" charset="0"/>
                <a:cs typeface="Arial" panose="020B0604020202020204" pitchFamily="34" charset="0"/>
              </a:rPr>
              <a:t>quy</a:t>
            </a:r>
            <a:r>
              <a:rPr lang="en-US" altLang="vi-VN" sz="2800" dirty="0">
                <a:latin typeface="Arial" panose="020B0604020202020204" pitchFamily="34" charset="0"/>
                <a:cs typeface="Arial" panose="020B0604020202020204" pitchFamily="34" charset="0"/>
              </a:rPr>
              <a:t> </a:t>
            </a:r>
            <a:r>
              <a:rPr lang="en-US" altLang="vi-VN" sz="2800" dirty="0" err="1" smtClean="0">
                <a:latin typeface="Arial" panose="020B0604020202020204" pitchFamily="34" charset="0"/>
                <a:cs typeface="Arial" panose="020B0604020202020204" pitchFamily="34" charset="0"/>
              </a:rPr>
              <a:t>định</a:t>
            </a:r>
            <a:r>
              <a:rPr lang="vi-VN" altLang="vi-VN" sz="2800" dirty="0" smtClean="0">
                <a:latin typeface="Arial" panose="020B0604020202020204" pitchFamily="34" charset="0"/>
                <a:cs typeface="Arial" panose="020B0604020202020204" pitchFamily="34" charset="0"/>
              </a:rPr>
              <a:t>) chưa </a:t>
            </a:r>
            <a:r>
              <a:rPr lang="vi-VN" altLang="vi-VN" sz="2800" dirty="0">
                <a:latin typeface="Arial" panose="020B0604020202020204" pitchFamily="34" charset="0"/>
                <a:cs typeface="Arial" panose="020B0604020202020204" pitchFamily="34" charset="0"/>
              </a:rPr>
              <a:t>được </a:t>
            </a:r>
            <a:r>
              <a:rPr lang="vi-VN" altLang="vi-VN" sz="2800" dirty="0" smtClean="0">
                <a:latin typeface="Arial" panose="020B0604020202020204" pitchFamily="34" charset="0"/>
                <a:cs typeface="Arial" panose="020B0604020202020204" pitchFamily="34" charset="0"/>
              </a:rPr>
              <a:t>tiêm.</a:t>
            </a: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97531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21</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5.4. Tổ chức buổi tiêm </a:t>
            </a:r>
            <a:endParaRPr lang="vi-VN" altLang="vi-VN" sz="2800" b="1"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b</a:t>
            </a:r>
            <a:r>
              <a:rPr lang="vi-VN" altLang="vi-VN" sz="2800" dirty="0">
                <a:latin typeface="Arial" panose="020B0604020202020204" pitchFamily="34" charset="0"/>
                <a:cs typeface="Arial" panose="020B0604020202020204" pitchFamily="34" charset="0"/>
              </a:rPr>
              <a:t>) Cơ sở thực hiện tiêm chủng</a:t>
            </a:r>
          </a:p>
          <a:p>
            <a:pPr algn="just">
              <a:lnSpc>
                <a:spcPct val="100000"/>
              </a:lnSpc>
              <a:spcBef>
                <a:spcPct val="0"/>
              </a:spcBef>
              <a:buFontTx/>
              <a:buChar char="-"/>
            </a:pPr>
            <a:r>
              <a:rPr lang="es-ES" altLang="vi-VN" sz="2800" i="1" u="sng" dirty="0" err="1" smtClean="0">
                <a:latin typeface="Arial" panose="020B0604020202020204" pitchFamily="34" charset="0"/>
                <a:cs typeface="Arial" panose="020B0604020202020204" pitchFamily="34" charset="0"/>
              </a:rPr>
              <a:t>Trạm</a:t>
            </a:r>
            <a:r>
              <a:rPr lang="es-ES" altLang="vi-VN" sz="2800" i="1" u="sng" dirty="0" smtClean="0">
                <a:latin typeface="Arial" panose="020B0604020202020204" pitchFamily="34" charset="0"/>
                <a:cs typeface="Arial" panose="020B0604020202020204" pitchFamily="34" charset="0"/>
              </a:rPr>
              <a:t> </a:t>
            </a:r>
            <a:r>
              <a:rPr lang="es-ES" altLang="vi-VN" sz="2800" i="1" u="sng" dirty="0">
                <a:latin typeface="Arial" panose="020B0604020202020204" pitchFamily="34" charset="0"/>
                <a:cs typeface="Arial" panose="020B0604020202020204" pitchFamily="34" charset="0"/>
              </a:rPr>
              <a:t>Y </a:t>
            </a:r>
            <a:r>
              <a:rPr lang="es-ES" altLang="vi-VN" sz="2800" i="1" u="sng" dirty="0" err="1">
                <a:latin typeface="Arial" panose="020B0604020202020204" pitchFamily="34" charset="0"/>
                <a:cs typeface="Arial" panose="020B0604020202020204" pitchFamily="34" charset="0"/>
              </a:rPr>
              <a:t>tế</a:t>
            </a:r>
            <a:r>
              <a:rPr lang="es-ES" altLang="vi-VN" sz="2800" i="1" u="sng" dirty="0">
                <a:latin typeface="Arial" panose="020B0604020202020204" pitchFamily="34" charset="0"/>
                <a:cs typeface="Arial" panose="020B0604020202020204" pitchFamily="34" charset="0"/>
              </a:rPr>
              <a:t> </a:t>
            </a:r>
            <a:r>
              <a:rPr lang="es-ES" altLang="vi-VN" sz="2800" i="1" u="sng" dirty="0" err="1">
                <a:latin typeface="Arial" panose="020B0604020202020204" pitchFamily="34" charset="0"/>
                <a:cs typeface="Arial" panose="020B0604020202020204" pitchFamily="34" charset="0"/>
              </a:rPr>
              <a:t>cấp</a:t>
            </a:r>
            <a:r>
              <a:rPr lang="es-ES" altLang="vi-VN" sz="2800" i="1" u="sng" dirty="0">
                <a:latin typeface="Arial" panose="020B0604020202020204" pitchFamily="34" charset="0"/>
                <a:cs typeface="Arial" panose="020B0604020202020204" pitchFamily="34" charset="0"/>
              </a:rPr>
              <a:t> </a:t>
            </a:r>
            <a:r>
              <a:rPr lang="es-ES" altLang="vi-VN" sz="2800" i="1" u="sng" dirty="0" err="1">
                <a:latin typeface="Arial" panose="020B0604020202020204" pitchFamily="34" charset="0"/>
                <a:cs typeface="Arial" panose="020B0604020202020204" pitchFamily="34" charset="0"/>
              </a:rPr>
              <a:t>xã</a:t>
            </a:r>
            <a:r>
              <a:rPr lang="es-ES" altLang="vi-VN" sz="2800" i="1" u="sng" dirty="0">
                <a:latin typeface="Arial" panose="020B0604020202020204" pitchFamily="34" charset="0"/>
                <a:cs typeface="Arial" panose="020B0604020202020204" pitchFamily="34" charset="0"/>
              </a:rPr>
              <a:t>:</a:t>
            </a:r>
            <a:endParaRPr lang="en-US" altLang="vi-VN" sz="2800" i="1" u="sng"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Bố trí </a:t>
            </a:r>
            <a:r>
              <a:rPr lang="en-US" altLang="vi-VN" sz="2800" dirty="0" smtClean="0">
                <a:latin typeface="Arial" panose="020B0604020202020204" pitchFamily="34" charset="0"/>
                <a:cs typeface="Arial" panose="020B0604020202020204" pitchFamily="34" charset="0"/>
              </a:rPr>
              <a:t>TTB</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phương tiện xử trí cấp cứu tại </a:t>
            </a:r>
            <a:r>
              <a:rPr lang="vi-VN" altLang="vi-VN" sz="2800" dirty="0" smtClean="0">
                <a:latin typeface="Arial" panose="020B0604020202020204" pitchFamily="34" charset="0"/>
                <a:cs typeface="Arial" panose="020B0604020202020204" pitchFamily="34" charset="0"/>
              </a:rPr>
              <a:t>chỗ</a:t>
            </a:r>
            <a:r>
              <a:rPr lang="en-US" altLang="vi-VN" sz="2800" dirty="0" smtClean="0">
                <a:latin typeface="Arial" panose="020B0604020202020204" pitchFamily="34" charset="0"/>
                <a:cs typeface="Arial" panose="020B0604020202020204" pitchFamily="34" charset="0"/>
              </a:rPr>
              <a:t>,</a:t>
            </a:r>
            <a:r>
              <a:rPr lang="vi-VN" altLang="vi-VN" sz="2800" dirty="0" smtClean="0">
                <a:latin typeface="Arial" panose="020B0604020202020204" pitchFamily="34" charset="0"/>
                <a:cs typeface="Arial" panose="020B0604020202020204" pitchFamily="34" charset="0"/>
              </a:rPr>
              <a:t> phương </a:t>
            </a:r>
            <a:r>
              <a:rPr lang="vi-VN" altLang="vi-VN" sz="2800" dirty="0">
                <a:latin typeface="Arial" panose="020B0604020202020204" pitchFamily="34" charset="0"/>
                <a:cs typeface="Arial" panose="020B0604020202020204" pitchFamily="34" charset="0"/>
              </a:rPr>
              <a:t>án </a:t>
            </a:r>
            <a:r>
              <a:rPr lang="vi-VN" altLang="vi-VN" sz="2800" dirty="0" smtClean="0">
                <a:latin typeface="Arial" panose="020B0604020202020204" pitchFamily="34" charset="0"/>
                <a:cs typeface="Arial" panose="020B0604020202020204" pitchFamily="34" charset="0"/>
              </a:rPr>
              <a:t>hỗ </a:t>
            </a:r>
            <a:r>
              <a:rPr lang="vi-VN" altLang="vi-VN" sz="2800" dirty="0">
                <a:latin typeface="Arial" panose="020B0604020202020204" pitchFamily="34" charset="0"/>
                <a:cs typeface="Arial" panose="020B0604020202020204" pitchFamily="34" charset="0"/>
              </a:rPr>
              <a:t>trợ cấp cứu trong trường hợp cần </a:t>
            </a:r>
            <a:r>
              <a:rPr lang="vi-VN" altLang="vi-VN" sz="2800" dirty="0" smtClean="0">
                <a:latin typeface="Arial" panose="020B0604020202020204" pitchFamily="34" charset="0"/>
                <a:cs typeface="Arial" panose="020B0604020202020204" pitchFamily="34" charset="0"/>
              </a:rPr>
              <a:t>thiết</a:t>
            </a:r>
            <a:r>
              <a:rPr lang="en-US" altLang="vi-VN" sz="2800" dirty="0" smtClean="0">
                <a:latin typeface="Arial" panose="020B0604020202020204" pitchFamily="34" charset="0"/>
                <a:cs typeface="Arial" panose="020B0604020202020204" pitchFamily="34" charset="0"/>
              </a:rPr>
              <a:t>.</a:t>
            </a: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FontTx/>
              <a:buChar char="-"/>
            </a:pPr>
            <a:r>
              <a:rPr lang="vi-VN" altLang="vi-VN" sz="2800" i="1" u="sng" dirty="0" smtClean="0">
                <a:latin typeface="Arial" panose="020B0604020202020204" pitchFamily="34" charset="0"/>
                <a:cs typeface="Arial" panose="020B0604020202020204" pitchFamily="34" charset="0"/>
              </a:rPr>
              <a:t>Bệnh </a:t>
            </a:r>
            <a:r>
              <a:rPr lang="vi-VN" altLang="vi-VN" sz="2800" i="1" u="sng" dirty="0">
                <a:latin typeface="Arial" panose="020B0604020202020204" pitchFamily="34" charset="0"/>
                <a:cs typeface="Arial" panose="020B0604020202020204" pitchFamily="34" charset="0"/>
              </a:rPr>
              <a:t>viện, Bệnh xá, cơ sở y tế... thuộc các Bộ, ngành</a:t>
            </a:r>
            <a:r>
              <a:rPr lang="vi-VN" altLang="vi-VN" sz="2800" i="1" u="sng" dirty="0" smtClean="0">
                <a:latin typeface="Arial" panose="020B0604020202020204" pitchFamily="34" charset="0"/>
                <a:cs typeface="Arial" panose="020B0604020202020204" pitchFamily="34" charset="0"/>
              </a:rPr>
              <a:t>:</a:t>
            </a:r>
            <a:endParaRPr lang="en-US" altLang="vi-VN" sz="2800" i="1" u="sng"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Xây dựng kế hoạch, thực hiện tiêm cho </a:t>
            </a:r>
            <a:r>
              <a:rPr lang="vi-VN" altLang="vi-VN" sz="2800" dirty="0" smtClean="0">
                <a:latin typeface="Arial" panose="020B0604020202020204" pitchFamily="34" charset="0"/>
                <a:cs typeface="Arial" panose="020B0604020202020204" pitchFamily="34" charset="0"/>
              </a:rPr>
              <a:t>đối </a:t>
            </a:r>
            <a:r>
              <a:rPr lang="vi-VN" altLang="vi-VN" sz="2800" dirty="0">
                <a:latin typeface="Arial" panose="020B0604020202020204" pitchFamily="34" charset="0"/>
                <a:cs typeface="Arial" panose="020B0604020202020204" pitchFamily="34" charset="0"/>
              </a:rPr>
              <a:t>tượng thuộc ngành </a:t>
            </a:r>
            <a:r>
              <a:rPr lang="vi-VN" altLang="vi-VN" sz="2800" dirty="0" smtClean="0">
                <a:latin typeface="Arial" panose="020B0604020202020204" pitchFamily="34" charset="0"/>
                <a:cs typeface="Arial" panose="020B0604020202020204" pitchFamily="34" charset="0"/>
              </a:rPr>
              <a:t>mình</a:t>
            </a:r>
            <a:r>
              <a:rPr lang="en-US" altLang="vi-VN" sz="2800" dirty="0" smtClean="0">
                <a:latin typeface="Arial" panose="020B0604020202020204" pitchFamily="34" charset="0"/>
                <a:cs typeface="Arial" panose="020B0604020202020204" pitchFamily="34" charset="0"/>
              </a:rPr>
              <a:t>,</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hỗ trợ </a:t>
            </a:r>
            <a:r>
              <a:rPr lang="vi-VN" altLang="vi-VN" sz="2800" dirty="0" smtClean="0">
                <a:latin typeface="Arial" panose="020B0604020202020204" pitchFamily="34" charset="0"/>
                <a:cs typeface="Arial" panose="020B0604020202020204" pitchFamily="34" charset="0"/>
              </a:rPr>
              <a:t>ngành </a:t>
            </a:r>
            <a:r>
              <a:rPr lang="vi-VN" altLang="vi-VN" sz="2800" dirty="0">
                <a:latin typeface="Arial" panose="020B0604020202020204" pitchFamily="34" charset="0"/>
                <a:cs typeface="Arial" panose="020B0604020202020204" pitchFamily="34" charset="0"/>
              </a:rPr>
              <a:t>y tế </a:t>
            </a:r>
            <a:r>
              <a:rPr lang="vi-VN" altLang="vi-VN" sz="2800" dirty="0" smtClean="0">
                <a:latin typeface="Arial" panose="020B0604020202020204" pitchFamily="34" charset="0"/>
                <a:cs typeface="Arial" panose="020B0604020202020204" pitchFamily="34" charset="0"/>
              </a:rPr>
              <a:t>trong </a:t>
            </a:r>
            <a:r>
              <a:rPr lang="vi-VN" altLang="vi-VN" sz="2800" dirty="0">
                <a:latin typeface="Arial" panose="020B0604020202020204" pitchFamily="34" charset="0"/>
                <a:cs typeface="Arial" panose="020B0604020202020204" pitchFamily="34" charset="0"/>
              </a:rPr>
              <a:t>trường hợp cần </a:t>
            </a:r>
            <a:r>
              <a:rPr lang="vi-VN" altLang="vi-VN" sz="2800" dirty="0" smtClean="0">
                <a:latin typeface="Arial" panose="020B0604020202020204" pitchFamily="34" charset="0"/>
                <a:cs typeface="Arial" panose="020B0604020202020204" pitchFamily="34" charset="0"/>
              </a:rPr>
              <a:t>thiết.</a:t>
            </a:r>
            <a:endParaRPr lang="vi-VN" altLang="vi-VN" sz="2800" dirty="0">
              <a:latin typeface="Arial" panose="020B0604020202020204" pitchFamily="34" charset="0"/>
              <a:cs typeface="Arial" panose="020B0604020202020204" pitchFamily="34" charset="0"/>
            </a:endParaRPr>
          </a:p>
          <a:p>
            <a:pPr marL="0" indent="0" algn="just">
              <a:lnSpc>
                <a:spcPct val="100000"/>
              </a:lnSpc>
              <a:spcBef>
                <a:spcPct val="0"/>
              </a:spcBef>
              <a:buNone/>
            </a:pPr>
            <a:r>
              <a:rPr lang="en-US" altLang="vi-VN" sz="2800" dirty="0">
                <a:latin typeface="Arial" panose="020B0604020202020204" pitchFamily="34" charset="0"/>
                <a:cs typeface="Arial" panose="020B0604020202020204" pitchFamily="34" charset="0"/>
              </a:rPr>
              <a:t> </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Bố trí </a:t>
            </a:r>
            <a:r>
              <a:rPr lang="en-US" altLang="vi-VN" sz="2800" dirty="0">
                <a:latin typeface="Arial" panose="020B0604020202020204" pitchFamily="34" charset="0"/>
                <a:cs typeface="Arial" panose="020B0604020202020204" pitchFamily="34" charset="0"/>
              </a:rPr>
              <a:t>TTB</a:t>
            </a:r>
            <a:r>
              <a:rPr lang="vi-VN" altLang="vi-VN" sz="2800" dirty="0">
                <a:latin typeface="Arial" panose="020B0604020202020204" pitchFamily="34" charset="0"/>
                <a:cs typeface="Arial" panose="020B0604020202020204" pitchFamily="34" charset="0"/>
              </a:rPr>
              <a:t>, phương tiện xử trí cấp cứu tại chỗ</a:t>
            </a:r>
            <a:r>
              <a:rPr lang="en-US" altLang="vi-VN" sz="2800" dirty="0">
                <a:latin typeface="Arial" panose="020B0604020202020204" pitchFamily="34" charset="0"/>
                <a:cs typeface="Arial" panose="020B0604020202020204" pitchFamily="34" charset="0"/>
              </a:rPr>
              <a:t>,</a:t>
            </a:r>
            <a:r>
              <a:rPr lang="vi-VN" altLang="vi-VN" sz="2800" dirty="0">
                <a:latin typeface="Arial" panose="020B0604020202020204" pitchFamily="34" charset="0"/>
                <a:cs typeface="Arial" panose="020B0604020202020204" pitchFamily="34" charset="0"/>
              </a:rPr>
              <a:t> phương án hỗ trợ cấp cứu trong trường hợp cần thiết</a:t>
            </a:r>
            <a:r>
              <a:rPr lang="en-US" altLang="vi-VN" sz="2800" dirty="0">
                <a:latin typeface="Arial" panose="020B0604020202020204" pitchFamily="34" charset="0"/>
                <a:cs typeface="Arial" panose="020B0604020202020204" pitchFamily="34" charset="0"/>
              </a:rPr>
              <a:t>.</a:t>
            </a:r>
            <a:endParaRPr lang="vi-VN" altLang="vi-VN" sz="2800" dirty="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1750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22</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5.4. Tổ chức buổi tiêm </a:t>
            </a: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b</a:t>
            </a:r>
            <a:r>
              <a:rPr lang="vi-VN" altLang="vi-VN" sz="2800" dirty="0">
                <a:latin typeface="Arial" panose="020B0604020202020204" pitchFamily="34" charset="0"/>
                <a:cs typeface="Arial" panose="020B0604020202020204" pitchFamily="34" charset="0"/>
              </a:rPr>
              <a:t>) Cơ sở thực hiện tiêm chủng</a:t>
            </a:r>
          </a:p>
          <a:p>
            <a:pPr algn="just">
              <a:lnSpc>
                <a:spcPct val="100000"/>
              </a:lnSpc>
              <a:spcBef>
                <a:spcPct val="0"/>
              </a:spcBef>
              <a:buFontTx/>
              <a:buChar char="-"/>
            </a:pPr>
            <a:r>
              <a:rPr lang="vi-VN" altLang="vi-VN" sz="2800" i="1" u="sng" dirty="0" smtClean="0">
                <a:latin typeface="Arial" panose="020B0604020202020204" pitchFamily="34" charset="0"/>
                <a:cs typeface="Arial" panose="020B0604020202020204" pitchFamily="34" charset="0"/>
              </a:rPr>
              <a:t>Cơ </a:t>
            </a:r>
            <a:r>
              <a:rPr lang="vi-VN" altLang="vi-VN" sz="2800" i="1" u="sng" dirty="0">
                <a:latin typeface="Arial" panose="020B0604020202020204" pitchFamily="34" charset="0"/>
                <a:cs typeface="Arial" panose="020B0604020202020204" pitchFamily="34" charset="0"/>
              </a:rPr>
              <a:t>sở tiêm chủng dịch vụ:</a:t>
            </a: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Thực hiện tiêm chủng cho các đối tượng theo chỉ đạo của Sở Y tế.</a:t>
            </a:r>
          </a:p>
          <a:p>
            <a:pPr marL="0" indent="0" algn="just">
              <a:lnSpc>
                <a:spcPct val="100000"/>
              </a:lnSpc>
              <a:spcBef>
                <a:spcPct val="0"/>
              </a:spcBef>
              <a:buNone/>
            </a:pPr>
            <a:r>
              <a:rPr lang="en-US" altLang="vi-VN" sz="2800" dirty="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 Bố trí </a:t>
            </a:r>
            <a:r>
              <a:rPr lang="en-US" altLang="vi-VN" sz="2800" dirty="0">
                <a:latin typeface="Arial" panose="020B0604020202020204" pitchFamily="34" charset="0"/>
                <a:cs typeface="Arial" panose="020B0604020202020204" pitchFamily="34" charset="0"/>
              </a:rPr>
              <a:t>TTB</a:t>
            </a:r>
            <a:r>
              <a:rPr lang="vi-VN" altLang="vi-VN" sz="2800" dirty="0">
                <a:latin typeface="Arial" panose="020B0604020202020204" pitchFamily="34" charset="0"/>
                <a:cs typeface="Arial" panose="020B0604020202020204" pitchFamily="34" charset="0"/>
              </a:rPr>
              <a:t>, phương tiện xử trí cấp cứu tại chỗ</a:t>
            </a:r>
            <a:r>
              <a:rPr lang="en-US" altLang="vi-VN" sz="2800" dirty="0">
                <a:latin typeface="Arial" panose="020B0604020202020204" pitchFamily="34" charset="0"/>
                <a:cs typeface="Arial" panose="020B0604020202020204" pitchFamily="34" charset="0"/>
              </a:rPr>
              <a:t>,</a:t>
            </a:r>
            <a:r>
              <a:rPr lang="vi-VN" altLang="vi-VN" sz="2800" dirty="0">
                <a:latin typeface="Arial" panose="020B0604020202020204" pitchFamily="34" charset="0"/>
                <a:cs typeface="Arial" panose="020B0604020202020204" pitchFamily="34" charset="0"/>
              </a:rPr>
              <a:t> phương án hỗ trợ cấp cứu trong trường hợp cần thiết</a:t>
            </a:r>
            <a:r>
              <a:rPr lang="en-US" altLang="vi-VN" sz="2800" dirty="0" smtClean="0">
                <a:latin typeface="Arial" panose="020B0604020202020204" pitchFamily="34" charset="0"/>
                <a:cs typeface="Arial" panose="020B0604020202020204" pitchFamily="34" charset="0"/>
              </a:rPr>
              <a:t>.</a:t>
            </a: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i="1" u="sng" dirty="0">
              <a:latin typeface="Arial" panose="020B0604020202020204" pitchFamily="34" charset="0"/>
              <a:cs typeface="Arial" panose="020B0604020202020204" pitchFamily="34" charset="0"/>
            </a:endParaRPr>
          </a:p>
          <a:p>
            <a:pPr marL="0" indent="0" algn="just">
              <a:lnSpc>
                <a:spcPct val="100000"/>
              </a:lnSpc>
              <a:spcBef>
                <a:spcPct val="0"/>
              </a:spcBef>
              <a:buNone/>
            </a:pPr>
            <a:r>
              <a:rPr lang="vi-VN" altLang="vi-VN" sz="2800" i="1" dirty="0" smtClean="0">
                <a:latin typeface="Arial" panose="020B0604020202020204" pitchFamily="34" charset="0"/>
                <a:cs typeface="Arial" panose="020B0604020202020204" pitchFamily="34" charset="0"/>
              </a:rPr>
              <a:t>- </a:t>
            </a:r>
            <a:r>
              <a:rPr lang="vi-VN" altLang="vi-VN" sz="2800" i="1" u="sng" dirty="0">
                <a:latin typeface="Arial" panose="020B0604020202020204" pitchFamily="34" charset="0"/>
                <a:cs typeface="Arial" panose="020B0604020202020204" pitchFamily="34" charset="0"/>
              </a:rPr>
              <a:t>Các cơ sở khác được Sở Y tế huy động để tiêm cho các đối tượng theo kế hoạch của địa phương.</a:t>
            </a: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5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23</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5.5. Giám sát và xử trí sự cố bất lợi sau tiêm </a:t>
            </a:r>
            <a:r>
              <a:rPr lang="vi-VN" altLang="vi-VN" sz="2800" b="1" dirty="0" smtClean="0">
                <a:latin typeface="Arial" panose="020B0604020202020204" pitchFamily="34" charset="0"/>
                <a:cs typeface="Arial" panose="020B0604020202020204" pitchFamily="34" charset="0"/>
              </a:rPr>
              <a:t>chủng</a:t>
            </a:r>
            <a:endParaRPr lang="vi-VN" altLang="vi-VN" sz="2800" b="1" i="1" u="sng"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r>
              <a:rPr lang="vi-VN" altLang="vi-VN" sz="2800" dirty="0" smtClean="0">
                <a:latin typeface="Arial" panose="020B0604020202020204" pitchFamily="34" charset="0"/>
                <a:cs typeface="Arial" panose="020B0604020202020204" pitchFamily="34" charset="0"/>
              </a:rPr>
              <a:t>Cục </a:t>
            </a:r>
            <a:r>
              <a:rPr lang="en-US" altLang="vi-VN" sz="2800" dirty="0" smtClean="0">
                <a:latin typeface="Arial" panose="020B0604020202020204" pitchFamily="34" charset="0"/>
                <a:cs typeface="Arial" panose="020B0604020202020204" pitchFamily="34" charset="0"/>
              </a:rPr>
              <a:t>YTDP</a:t>
            </a:r>
            <a:r>
              <a:rPr lang="vi-VN" altLang="vi-VN" sz="2800" dirty="0" smtClean="0">
                <a:latin typeface="Arial" panose="020B0604020202020204" pitchFamily="34" charset="0"/>
                <a:cs typeface="Arial" panose="020B0604020202020204" pitchFamily="34" charset="0"/>
              </a:rPr>
              <a:t> phối hợp với các Viện </a:t>
            </a:r>
            <a:r>
              <a:rPr lang="en-US" altLang="vi-VN" sz="2800" dirty="0" smtClean="0">
                <a:latin typeface="Arial" panose="020B0604020202020204" pitchFamily="34" charset="0"/>
                <a:cs typeface="Arial" panose="020B0604020202020204" pitchFamily="34" charset="0"/>
              </a:rPr>
              <a:t>VSDT/</a:t>
            </a:r>
            <a:r>
              <a:rPr lang="vi-VN" altLang="vi-VN" sz="2800" dirty="0" smtClean="0">
                <a:latin typeface="Arial" panose="020B0604020202020204" pitchFamily="34" charset="0"/>
                <a:cs typeface="Arial" panose="020B0604020202020204" pitchFamily="34" charset="0"/>
              </a:rPr>
              <a:t>Pasteur, Sở Y tế, </a:t>
            </a:r>
            <a:r>
              <a:rPr lang="en-US" altLang="vi-VN" sz="2800" dirty="0" smtClean="0">
                <a:latin typeface="Arial" panose="020B0604020202020204" pitchFamily="34" charset="0"/>
                <a:cs typeface="Arial" panose="020B0604020202020204" pitchFamily="34" charset="0"/>
              </a:rPr>
              <a:t>TT</a:t>
            </a:r>
            <a:r>
              <a:rPr lang="vi-VN" altLang="vi-VN" sz="2800" dirty="0" smtClean="0">
                <a:latin typeface="Arial" panose="020B0604020202020204" pitchFamily="34" charset="0"/>
                <a:cs typeface="Arial" panose="020B0604020202020204" pitchFamily="34" charset="0"/>
              </a:rPr>
              <a:t>KSBT </a:t>
            </a:r>
            <a:r>
              <a:rPr lang="en-US" altLang="vi-VN" sz="2800" dirty="0" smtClean="0">
                <a:latin typeface="Arial" panose="020B0604020202020204" pitchFamily="34" charset="0"/>
                <a:cs typeface="Arial" panose="020B0604020202020204" pitchFamily="34" charset="0"/>
              </a:rPr>
              <a:t>t</a:t>
            </a:r>
            <a:r>
              <a:rPr lang="vi-VN" altLang="vi-VN" sz="2800" dirty="0" smtClean="0">
                <a:latin typeface="Arial" panose="020B0604020202020204" pitchFamily="34" charset="0"/>
                <a:cs typeface="Arial" panose="020B0604020202020204" pitchFamily="34" charset="0"/>
              </a:rPr>
              <a:t>ỉnh</a:t>
            </a:r>
            <a:r>
              <a:rPr lang="en-US" altLang="vi-VN" sz="2800" dirty="0" smtClean="0">
                <a:latin typeface="Arial" panose="020B0604020202020204" pitchFamily="34" charset="0"/>
                <a:cs typeface="Arial" panose="020B0604020202020204" pitchFamily="34" charset="0"/>
              </a:rPr>
              <a:t>/TP</a:t>
            </a:r>
            <a:r>
              <a:rPr lang="vi-VN" altLang="vi-VN" sz="2800" dirty="0" smtClean="0">
                <a:latin typeface="Arial" panose="020B0604020202020204" pitchFamily="34" charset="0"/>
                <a:cs typeface="Arial" panose="020B0604020202020204" pitchFamily="34" charset="0"/>
              </a:rPr>
              <a:t> xây dựng Hướng dẫn giám sát sự cố bất lợi sau tiêm chủng</a:t>
            </a:r>
            <a:r>
              <a:rPr lang="en-US" altLang="vi-VN" sz="2800" dirty="0" smtClean="0">
                <a:latin typeface="Arial" panose="020B0604020202020204" pitchFamily="34" charset="0"/>
                <a:cs typeface="Arial" panose="020B0604020202020204" pitchFamily="34" charset="0"/>
              </a:rPr>
              <a:t>.</a:t>
            </a:r>
          </a:p>
          <a:p>
            <a:pPr marL="514350" indent="-514350" algn="just">
              <a:lnSpc>
                <a:spcPct val="100000"/>
              </a:lnSpc>
              <a:spcBef>
                <a:spcPct val="0"/>
              </a:spcBef>
              <a:buAutoNum type="alphaLcParenR"/>
            </a:pPr>
            <a:r>
              <a:rPr lang="vi-VN" altLang="vi-VN" sz="2800" dirty="0" smtClean="0">
                <a:latin typeface="Arial" panose="020B0604020202020204" pitchFamily="34" charset="0"/>
                <a:cs typeface="Arial" panose="020B0604020202020204" pitchFamily="34" charset="0"/>
              </a:rPr>
              <a:t>Giám </a:t>
            </a:r>
            <a:r>
              <a:rPr lang="vi-VN" altLang="vi-VN" sz="2800" dirty="0">
                <a:latin typeface="Arial" panose="020B0604020202020204" pitchFamily="34" charset="0"/>
                <a:cs typeface="Arial" panose="020B0604020202020204" pitchFamily="34" charset="0"/>
              </a:rPr>
              <a:t>sát chủ động sự cố bất lợi sau tiêm chủng: </a:t>
            </a: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Các </a:t>
            </a:r>
            <a:r>
              <a:rPr lang="vi-VN" altLang="vi-VN" sz="2800" dirty="0">
                <a:latin typeface="Arial" panose="020B0604020202020204" pitchFamily="34" charset="0"/>
                <a:cs typeface="Arial" panose="020B0604020202020204" pitchFamily="34" charset="0"/>
              </a:rPr>
              <a:t>cơ sở tiêm chủng, Cục </a:t>
            </a:r>
            <a:r>
              <a:rPr lang="en-US" altLang="vi-VN" sz="2800" dirty="0" smtClean="0">
                <a:latin typeface="Arial" panose="020B0604020202020204" pitchFamily="34" charset="0"/>
                <a:cs typeface="Arial" panose="020B0604020202020204" pitchFamily="34" charset="0"/>
              </a:rPr>
              <a:t>YTDP</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Viện </a:t>
            </a:r>
            <a:r>
              <a:rPr lang="en-US" altLang="vi-VN" sz="2800" dirty="0">
                <a:latin typeface="Arial" panose="020B0604020202020204" pitchFamily="34" charset="0"/>
                <a:cs typeface="Arial" panose="020B0604020202020204" pitchFamily="34" charset="0"/>
              </a:rPr>
              <a:t>VSDT/</a:t>
            </a:r>
            <a:r>
              <a:rPr lang="vi-VN" altLang="vi-VN" sz="2800" dirty="0">
                <a:latin typeface="Arial" panose="020B0604020202020204" pitchFamily="34" charset="0"/>
                <a:cs typeface="Arial" panose="020B0604020202020204" pitchFamily="34" charset="0"/>
              </a:rPr>
              <a:t>Pasteur, Sở Y tế, </a:t>
            </a:r>
            <a:r>
              <a:rPr lang="en-US" altLang="vi-VN" sz="2800" dirty="0">
                <a:latin typeface="Arial" panose="020B0604020202020204" pitchFamily="34" charset="0"/>
                <a:cs typeface="Arial" panose="020B0604020202020204" pitchFamily="34" charset="0"/>
              </a:rPr>
              <a:t>TT</a:t>
            </a:r>
            <a:r>
              <a:rPr lang="vi-VN" altLang="vi-VN" sz="2800" dirty="0">
                <a:latin typeface="Arial" panose="020B0604020202020204" pitchFamily="34" charset="0"/>
                <a:cs typeface="Arial" panose="020B0604020202020204" pitchFamily="34" charset="0"/>
              </a:rPr>
              <a:t>KSBT </a:t>
            </a:r>
            <a:r>
              <a:rPr lang="en-US" altLang="vi-VN" sz="2800" dirty="0">
                <a:latin typeface="Arial" panose="020B0604020202020204" pitchFamily="34" charset="0"/>
                <a:cs typeface="Arial" panose="020B0604020202020204" pitchFamily="34" charset="0"/>
              </a:rPr>
              <a:t>t</a:t>
            </a:r>
            <a:r>
              <a:rPr lang="vi-VN" altLang="vi-VN" sz="2800" dirty="0">
                <a:latin typeface="Arial" panose="020B0604020202020204" pitchFamily="34" charset="0"/>
                <a:cs typeface="Arial" panose="020B0604020202020204" pitchFamily="34" charset="0"/>
              </a:rPr>
              <a:t>ỉnh</a:t>
            </a:r>
            <a:r>
              <a:rPr lang="en-US" altLang="vi-VN" sz="2800" dirty="0">
                <a:latin typeface="Arial" panose="020B0604020202020204" pitchFamily="34" charset="0"/>
                <a:cs typeface="Arial" panose="020B0604020202020204" pitchFamily="34" charset="0"/>
              </a:rPr>
              <a:t>/TP</a:t>
            </a:r>
            <a:r>
              <a:rPr lang="vi-VN" altLang="vi-VN" sz="2800" dirty="0" smtClean="0">
                <a:latin typeface="Arial" panose="020B0604020202020204" pitchFamily="34" charset="0"/>
                <a:cs typeface="Arial" panose="020B0604020202020204" pitchFamily="34" charset="0"/>
              </a:rPr>
              <a:t>, TTYT thực </a:t>
            </a:r>
            <a:r>
              <a:rPr lang="vi-VN" altLang="vi-VN" sz="2800" dirty="0">
                <a:latin typeface="Arial" panose="020B0604020202020204" pitchFamily="34" charset="0"/>
                <a:cs typeface="Arial" panose="020B0604020202020204" pitchFamily="34" charset="0"/>
              </a:rPr>
              <a:t>hiện giám sát chủ động </a:t>
            </a:r>
            <a:r>
              <a:rPr lang="vi-VN" altLang="vi-VN" sz="2800" dirty="0" smtClean="0">
                <a:latin typeface="Arial" panose="020B0604020202020204" pitchFamily="34" charset="0"/>
                <a:cs typeface="Arial" panose="020B0604020202020204" pitchFamily="34" charset="0"/>
              </a:rPr>
              <a:t>theo </a:t>
            </a:r>
            <a:r>
              <a:rPr lang="vi-VN" altLang="vi-VN" sz="2800" dirty="0">
                <a:latin typeface="Arial" panose="020B0604020202020204" pitchFamily="34" charset="0"/>
                <a:cs typeface="Arial" panose="020B0604020202020204" pitchFamily="34" charset="0"/>
              </a:rPr>
              <a:t>Hướng dẫn của Bộ Y tế</a:t>
            </a:r>
            <a:r>
              <a:rPr lang="vi-VN" altLang="vi-VN" sz="2800" dirty="0" smtClean="0">
                <a:latin typeface="Arial" panose="020B0604020202020204" pitchFamily="34" charset="0"/>
                <a:cs typeface="Arial" panose="020B0604020202020204" pitchFamily="34" charset="0"/>
              </a:rPr>
              <a:t>.</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Hệ </a:t>
            </a:r>
            <a:r>
              <a:rPr lang="vi-VN" altLang="vi-VN" sz="2800" dirty="0">
                <a:latin typeface="Arial" panose="020B0604020202020204" pitchFamily="34" charset="0"/>
                <a:cs typeface="Arial" panose="020B0604020202020204" pitchFamily="34" charset="0"/>
              </a:rPr>
              <a:t>thống giám sát sự cố bất lợi sau tiêm chủng bao gồm các đơn vị thực hiện và các đơn vị phối hợp từ trung ương đến địa phương</a:t>
            </a:r>
            <a:r>
              <a:rPr lang="vi-VN" altLang="vi-VN" sz="2800" dirty="0" smtClean="0">
                <a:latin typeface="Arial" panose="020B0604020202020204" pitchFamily="34" charset="0"/>
                <a:cs typeface="Arial" panose="020B0604020202020204" pitchFamily="34" charset="0"/>
              </a:rPr>
              <a:t>.</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4992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24</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5.5. Giám sát và xử trí sự cố bất lợi sau tiêm </a:t>
            </a:r>
            <a:r>
              <a:rPr lang="vi-VN" altLang="vi-VN" sz="2800" b="1" dirty="0" smtClean="0">
                <a:latin typeface="Arial" panose="020B0604020202020204" pitchFamily="34" charset="0"/>
                <a:cs typeface="Arial" panose="020B0604020202020204" pitchFamily="34" charset="0"/>
              </a:rPr>
              <a:t>chủng </a:t>
            </a:r>
            <a:r>
              <a:rPr lang="en-US" altLang="vi-VN" sz="2800" dirty="0" smtClean="0">
                <a:latin typeface="Arial" panose="020B0604020202020204" pitchFamily="34" charset="0"/>
                <a:cs typeface="Arial" panose="020B0604020202020204" pitchFamily="34" charset="0"/>
              </a:rPr>
              <a:t>b) </a:t>
            </a:r>
            <a:r>
              <a:rPr lang="vi-VN" altLang="vi-VN" sz="2800" dirty="0" smtClean="0">
                <a:latin typeface="Arial" panose="020B0604020202020204" pitchFamily="34" charset="0"/>
                <a:cs typeface="Arial" panose="020B0604020202020204" pitchFamily="34" charset="0"/>
              </a:rPr>
              <a:t>Giám </a:t>
            </a:r>
            <a:r>
              <a:rPr lang="vi-VN" altLang="vi-VN" sz="2800" dirty="0">
                <a:latin typeface="Arial" panose="020B0604020202020204" pitchFamily="34" charset="0"/>
                <a:cs typeface="Arial" panose="020B0604020202020204" pitchFamily="34" charset="0"/>
              </a:rPr>
              <a:t>sát chủ động sự cố bất lợi sau tiêm chủng: </a:t>
            </a: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Khi xảy ra trường hợp tai biến nặng sau tiêm chủng, quy trình điều tra, báo cáo và thông báo kết quả điều tra, xử trí trường hợp tai biến nặng sau tiêm chủng được thực hiện theo Điều 6 Nghị định 104/2016/NĐ-CP ngày 01/07/2016</a:t>
            </a:r>
            <a:r>
              <a:rPr lang="vi-VN" altLang="vi-VN" sz="2800" dirty="0" smtClean="0">
                <a:latin typeface="Arial" panose="020B0604020202020204" pitchFamily="34" charset="0"/>
                <a:cs typeface="Arial" panose="020B0604020202020204" pitchFamily="34" charset="0"/>
              </a:rPr>
              <a:t>.</a:t>
            </a: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a:t>
            </a:r>
            <a:r>
              <a:rPr lang="vi-VN" altLang="vi-VN" sz="2800" i="1" dirty="0" smtClean="0">
                <a:latin typeface="Arial" panose="020B0604020202020204" pitchFamily="34" charset="0"/>
                <a:cs typeface="Arial" panose="020B0604020202020204" pitchFamily="34" charset="0"/>
              </a:rPr>
              <a:t>Thời gian thực hiện: </a:t>
            </a:r>
            <a:r>
              <a:rPr lang="vi-VN" altLang="vi-VN" sz="2800" dirty="0" smtClean="0">
                <a:latin typeface="Arial" panose="020B0604020202020204" pitchFamily="34" charset="0"/>
                <a:cs typeface="Arial" panose="020B0604020202020204" pitchFamily="34" charset="0"/>
              </a:rPr>
              <a:t>Trong và sau khi tiêm chủng.</a:t>
            </a: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768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25</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5.5. Giám sát và xử trí sự cố bất lợi sau tiêm </a:t>
            </a:r>
            <a:r>
              <a:rPr lang="vi-VN" altLang="vi-VN" sz="2800" b="1" dirty="0" smtClean="0">
                <a:latin typeface="Arial" panose="020B0604020202020204" pitchFamily="34" charset="0"/>
                <a:cs typeface="Arial" panose="020B0604020202020204" pitchFamily="34" charset="0"/>
              </a:rPr>
              <a:t>chủng</a:t>
            </a:r>
            <a:endParaRPr lang="vi-VN" altLang="vi-VN" sz="2800" b="1" i="1" u="sng"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c) Giám sát thường qui</a:t>
            </a: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Các </a:t>
            </a:r>
            <a:r>
              <a:rPr lang="vi-VN" altLang="vi-VN" sz="2800" dirty="0">
                <a:latin typeface="Arial" panose="020B0604020202020204" pitchFamily="34" charset="0"/>
                <a:cs typeface="Arial" panose="020B0604020202020204" pitchFamily="34" charset="0"/>
              </a:rPr>
              <a:t>cơ sở tiêm chủng, Cục </a:t>
            </a:r>
            <a:r>
              <a:rPr lang="vi-VN" altLang="vi-VN" sz="2800" dirty="0" smtClean="0">
                <a:latin typeface="Arial" panose="020B0604020202020204" pitchFamily="34" charset="0"/>
                <a:cs typeface="Arial" panose="020B0604020202020204" pitchFamily="34" charset="0"/>
              </a:rPr>
              <a:t>YTDP, các </a:t>
            </a:r>
            <a:r>
              <a:rPr lang="vi-VN" altLang="vi-VN" sz="2800" dirty="0">
                <a:latin typeface="Arial" panose="020B0604020202020204" pitchFamily="34" charset="0"/>
                <a:cs typeface="Arial" panose="020B0604020202020204" pitchFamily="34" charset="0"/>
              </a:rPr>
              <a:t>Viện </a:t>
            </a:r>
            <a:r>
              <a:rPr lang="en-US" altLang="vi-VN" sz="2800" dirty="0">
                <a:latin typeface="Arial" panose="020B0604020202020204" pitchFamily="34" charset="0"/>
                <a:cs typeface="Arial" panose="020B0604020202020204" pitchFamily="34" charset="0"/>
              </a:rPr>
              <a:t>VSDT/</a:t>
            </a:r>
            <a:r>
              <a:rPr lang="vi-VN" altLang="vi-VN" sz="2800" dirty="0">
                <a:latin typeface="Arial" panose="020B0604020202020204" pitchFamily="34" charset="0"/>
                <a:cs typeface="Arial" panose="020B0604020202020204" pitchFamily="34" charset="0"/>
              </a:rPr>
              <a:t>Pasteur</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Sở Y </a:t>
            </a:r>
            <a:r>
              <a:rPr lang="vi-VN" altLang="vi-VN" sz="2800" dirty="0" smtClean="0">
                <a:latin typeface="Arial" panose="020B0604020202020204" pitchFamily="34" charset="0"/>
                <a:cs typeface="Arial" panose="020B0604020202020204" pitchFamily="34" charset="0"/>
              </a:rPr>
              <a:t>tế, </a:t>
            </a:r>
            <a:r>
              <a:rPr lang="en-US" altLang="vi-VN" sz="2800" dirty="0">
                <a:latin typeface="Arial" panose="020B0604020202020204" pitchFamily="34" charset="0"/>
                <a:cs typeface="Arial" panose="020B0604020202020204" pitchFamily="34" charset="0"/>
              </a:rPr>
              <a:t>TT</a:t>
            </a:r>
            <a:r>
              <a:rPr lang="vi-VN" altLang="vi-VN" sz="2800" dirty="0">
                <a:latin typeface="Arial" panose="020B0604020202020204" pitchFamily="34" charset="0"/>
                <a:cs typeface="Arial" panose="020B0604020202020204" pitchFamily="34" charset="0"/>
              </a:rPr>
              <a:t>KSBT </a:t>
            </a:r>
            <a:r>
              <a:rPr lang="en-US" altLang="vi-VN" sz="2800" dirty="0">
                <a:latin typeface="Arial" panose="020B0604020202020204" pitchFamily="34" charset="0"/>
                <a:cs typeface="Arial" panose="020B0604020202020204" pitchFamily="34" charset="0"/>
              </a:rPr>
              <a:t>t</a:t>
            </a:r>
            <a:r>
              <a:rPr lang="vi-VN" altLang="vi-VN" sz="2800" dirty="0">
                <a:latin typeface="Arial" panose="020B0604020202020204" pitchFamily="34" charset="0"/>
                <a:cs typeface="Arial" panose="020B0604020202020204" pitchFamily="34" charset="0"/>
              </a:rPr>
              <a:t>ỉnh</a:t>
            </a:r>
            <a:r>
              <a:rPr lang="en-US" altLang="vi-VN" sz="2800" dirty="0">
                <a:latin typeface="Arial" panose="020B0604020202020204" pitchFamily="34" charset="0"/>
                <a:cs typeface="Arial" panose="020B0604020202020204" pitchFamily="34" charset="0"/>
              </a:rPr>
              <a:t>/TP,</a:t>
            </a:r>
            <a:r>
              <a:rPr lang="vi-VN" altLang="vi-VN" sz="2800" dirty="0">
                <a:latin typeface="Arial" panose="020B0604020202020204" pitchFamily="34" charset="0"/>
                <a:cs typeface="Arial" panose="020B0604020202020204" pitchFamily="34" charset="0"/>
              </a:rPr>
              <a:t> TTYT</a:t>
            </a:r>
            <a:r>
              <a:rPr lang="vi-VN" altLang="vi-VN" sz="2800" dirty="0" smtClean="0">
                <a:latin typeface="Arial" panose="020B0604020202020204" pitchFamily="34" charset="0"/>
                <a:cs typeface="Arial" panose="020B0604020202020204" pitchFamily="34" charset="0"/>
              </a:rPr>
              <a:t> trong </a:t>
            </a:r>
            <a:r>
              <a:rPr lang="vi-VN" altLang="vi-VN" sz="2800" dirty="0">
                <a:latin typeface="Arial" panose="020B0604020202020204" pitchFamily="34" charset="0"/>
                <a:cs typeface="Arial" panose="020B0604020202020204" pitchFamily="34" charset="0"/>
              </a:rPr>
              <a:t>quá trình sử dụng vắc xin tiến hành theo dõi, giám sát phản ứng thông thường và tai biến nặng sau tiêm theo quy định</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Hội </a:t>
            </a:r>
            <a:r>
              <a:rPr lang="vi-VN" altLang="vi-VN" sz="2800" dirty="0">
                <a:latin typeface="Arial" panose="020B0604020202020204" pitchFamily="34" charset="0"/>
                <a:cs typeface="Arial" panose="020B0604020202020204" pitchFamily="34" charset="0"/>
              </a:rPr>
              <a:t>đồng tư vấn chuyên môn đánh giá nguyên nhân tai biến nặng trong quá trình sử dụng vắc xin</a:t>
            </a:r>
            <a:r>
              <a:rPr lang="vi-VN" altLang="vi-VN" sz="2800" dirty="0" smtClean="0">
                <a:latin typeface="Arial" panose="020B0604020202020204" pitchFamily="34" charset="0"/>
                <a:cs typeface="Arial" panose="020B0604020202020204" pitchFamily="34" charset="0"/>
              </a:rPr>
              <a:t>:</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hội </a:t>
            </a:r>
            <a:r>
              <a:rPr lang="vi-VN" altLang="vi-VN" sz="2800" dirty="0">
                <a:latin typeface="Arial" panose="020B0604020202020204" pitchFamily="34" charset="0"/>
                <a:cs typeface="Arial" panose="020B0604020202020204" pitchFamily="34" charset="0"/>
              </a:rPr>
              <a:t>đồng </a:t>
            </a:r>
            <a:r>
              <a:rPr lang="vi-VN" altLang="vi-VN" sz="2800" dirty="0" smtClean="0">
                <a:latin typeface="Arial" panose="020B0604020202020204" pitchFamily="34" charset="0"/>
                <a:cs typeface="Arial" panose="020B0604020202020204" pitchFamily="34" charset="0"/>
              </a:rPr>
              <a:t>từ </a:t>
            </a:r>
            <a:r>
              <a:rPr lang="vi-VN" altLang="vi-VN" sz="2800" dirty="0">
                <a:latin typeface="Arial" panose="020B0604020202020204" pitchFamily="34" charset="0"/>
                <a:cs typeface="Arial" panose="020B0604020202020204" pitchFamily="34" charset="0"/>
              </a:rPr>
              <a:t>cấp </a:t>
            </a:r>
            <a:r>
              <a:rPr lang="en-US" altLang="vi-VN" sz="2800" dirty="0" smtClean="0">
                <a:latin typeface="Arial" panose="020B0604020202020204" pitchFamily="34" charset="0"/>
                <a:cs typeface="Arial" panose="020B0604020202020204" pitchFamily="34" charset="0"/>
              </a:rPr>
              <a:t>TƯ </a:t>
            </a:r>
            <a:r>
              <a:rPr lang="vi-VN" altLang="vi-VN" sz="2800" dirty="0" smtClean="0">
                <a:latin typeface="Arial" panose="020B0604020202020204" pitchFamily="34" charset="0"/>
                <a:cs typeface="Arial" panose="020B0604020202020204" pitchFamily="34" charset="0"/>
              </a:rPr>
              <a:t>đến </a:t>
            </a:r>
            <a:r>
              <a:rPr lang="en-US" altLang="vi-VN" sz="2800" dirty="0" err="1" smtClean="0">
                <a:latin typeface="Arial" panose="020B0604020202020204" pitchFamily="34" charset="0"/>
                <a:cs typeface="Arial" panose="020B0604020202020204" pitchFamily="34" charset="0"/>
              </a:rPr>
              <a:t>địa</a:t>
            </a:r>
            <a:r>
              <a:rPr lang="en-US" altLang="vi-VN" sz="2800" dirty="0" smtClean="0">
                <a:latin typeface="Arial" panose="020B0604020202020204" pitchFamily="34" charset="0"/>
                <a:cs typeface="Arial" panose="020B0604020202020204" pitchFamily="34" charset="0"/>
              </a:rPr>
              <a:t> </a:t>
            </a:r>
            <a:r>
              <a:rPr lang="en-US" altLang="vi-VN" sz="2800" dirty="0" err="1" smtClean="0">
                <a:latin typeface="Arial" panose="020B0604020202020204" pitchFamily="34" charset="0"/>
                <a:cs typeface="Arial" panose="020B0604020202020204" pitchFamily="34" charset="0"/>
              </a:rPr>
              <a:t>phương</a:t>
            </a:r>
            <a:r>
              <a:rPr lang="en-US" altLang="vi-VN" sz="2800" dirty="0" smtClean="0">
                <a:latin typeface="Arial" panose="020B0604020202020204" pitchFamily="34" charset="0"/>
                <a:cs typeface="Arial" panose="020B0604020202020204" pitchFamily="34" charset="0"/>
              </a:rPr>
              <a:t> </a:t>
            </a:r>
            <a:r>
              <a:rPr lang="en-US" altLang="vi-VN" sz="2800" dirty="0" err="1" smtClean="0">
                <a:latin typeface="Arial" panose="020B0604020202020204" pitchFamily="34" charset="0"/>
                <a:cs typeface="Arial" panose="020B0604020202020204" pitchFamily="34" charset="0"/>
              </a:rPr>
              <a:t>đã</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thành </a:t>
            </a:r>
            <a:r>
              <a:rPr lang="vi-VN" altLang="vi-VN" sz="2800" dirty="0">
                <a:latin typeface="Arial" panose="020B0604020202020204" pitchFamily="34" charset="0"/>
                <a:cs typeface="Arial" panose="020B0604020202020204" pitchFamily="34" charset="0"/>
              </a:rPr>
              <a:t>lập, tổ </a:t>
            </a:r>
            <a:r>
              <a:rPr lang="vi-VN" altLang="vi-VN" sz="2800" dirty="0" smtClean="0">
                <a:latin typeface="Arial" panose="020B0604020202020204" pitchFamily="34" charset="0"/>
                <a:cs typeface="Arial" panose="020B0604020202020204" pitchFamily="34" charset="0"/>
              </a:rPr>
              <a:t>chức</a:t>
            </a:r>
            <a:r>
              <a:rPr lang="en-US" altLang="vi-VN" sz="2800" dirty="0" smtClean="0">
                <a:latin typeface="Arial" panose="020B0604020202020204" pitchFamily="34" charset="0"/>
                <a:cs typeface="Arial" panose="020B0604020202020204" pitchFamily="34" charset="0"/>
              </a:rPr>
              <a:t>,</a:t>
            </a:r>
            <a:r>
              <a:rPr lang="vi-VN" altLang="vi-VN" sz="2800" dirty="0" smtClean="0">
                <a:latin typeface="Arial" panose="020B0604020202020204" pitchFamily="34" charset="0"/>
                <a:cs typeface="Arial" panose="020B0604020202020204" pitchFamily="34" charset="0"/>
              </a:rPr>
              <a:t> hoạt độn</a:t>
            </a:r>
            <a:r>
              <a:rPr lang="en-US" altLang="vi-VN" sz="2800" dirty="0" smtClean="0">
                <a:latin typeface="Arial" panose="020B0604020202020204" pitchFamily="34" charset="0"/>
                <a:cs typeface="Arial" panose="020B0604020202020204" pitchFamily="34" charset="0"/>
              </a:rPr>
              <a:t>g; </a:t>
            </a:r>
            <a:r>
              <a:rPr lang="vi-VN" altLang="vi-VN" sz="2800" dirty="0" smtClean="0">
                <a:latin typeface="Arial" panose="020B0604020202020204" pitchFamily="34" charset="0"/>
                <a:cs typeface="Arial" panose="020B0604020202020204" pitchFamily="34" charset="0"/>
              </a:rPr>
              <a:t>được </a:t>
            </a:r>
            <a:r>
              <a:rPr lang="vi-VN" altLang="vi-VN" sz="2800" dirty="0">
                <a:latin typeface="Arial" panose="020B0604020202020204" pitchFamily="34" charset="0"/>
                <a:cs typeface="Arial" panose="020B0604020202020204" pitchFamily="34" charset="0"/>
              </a:rPr>
              <a:t>đào tạo, tập huấn hàng năm về </a:t>
            </a:r>
            <a:r>
              <a:rPr lang="vi-VN" altLang="vi-VN" sz="2800" dirty="0" smtClean="0">
                <a:latin typeface="Arial" panose="020B0604020202020204" pitchFamily="34" charset="0"/>
                <a:cs typeface="Arial" panose="020B0604020202020204" pitchFamily="34" charset="0"/>
              </a:rPr>
              <a:t>chuyên môn</a:t>
            </a:r>
            <a:r>
              <a:rPr lang="en-US" altLang="vi-VN" sz="2800" dirty="0" smtClean="0">
                <a:latin typeface="Arial" panose="020B0604020202020204" pitchFamily="34" charset="0"/>
                <a:cs typeface="Arial" panose="020B0604020202020204" pitchFamily="34" charset="0"/>
              </a:rPr>
              <a:t>.</a:t>
            </a: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9259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26</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5.5. Giám sát và xử trí sự cố bất lợi sau tiêm chủng vắc xin phòng COVID-19</a:t>
            </a:r>
            <a:endParaRPr lang="vi-VN" altLang="vi-VN" sz="2800" b="1" i="1" u="sng"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c) Giám sát thường qui</a:t>
            </a:r>
          </a:p>
          <a:p>
            <a:pPr algn="just">
              <a:lnSpc>
                <a:spcPct val="100000"/>
              </a:lnSpc>
              <a:spcBef>
                <a:spcPct val="0"/>
              </a:spcBef>
              <a:buFontTx/>
              <a:buChar char="-"/>
            </a:pPr>
            <a:r>
              <a:rPr lang="vi-VN" altLang="vi-VN" sz="2800" dirty="0">
                <a:latin typeface="Arial" panose="020B0604020202020204" pitchFamily="34" charset="0"/>
                <a:cs typeface="Arial" panose="020B0604020202020204" pitchFamily="34" charset="0"/>
              </a:rPr>
              <a:t>Xử trí phản vệ trong quá trình sử dụng vắc xin: quy trình chẩn đoán và xử trí phản vệ </a:t>
            </a:r>
            <a:r>
              <a:rPr lang="vi-VN" altLang="vi-VN" sz="2800" dirty="0" smtClean="0">
                <a:latin typeface="Arial" panose="020B0604020202020204" pitchFamily="34" charset="0"/>
                <a:cs typeface="Arial" panose="020B0604020202020204" pitchFamily="34" charset="0"/>
              </a:rPr>
              <a:t>của </a:t>
            </a:r>
            <a:r>
              <a:rPr lang="vi-VN" altLang="vi-VN" sz="2800" dirty="0">
                <a:latin typeface="Arial" panose="020B0604020202020204" pitchFamily="34" charset="0"/>
                <a:cs typeface="Arial" panose="020B0604020202020204" pitchFamily="34" charset="0"/>
              </a:rPr>
              <a:t>Bộ Y tế </a:t>
            </a:r>
            <a:r>
              <a:rPr lang="vi-VN" altLang="vi-VN" sz="2800" dirty="0" smtClean="0">
                <a:latin typeface="Arial" panose="020B0604020202020204" pitchFamily="34" charset="0"/>
                <a:cs typeface="Arial" panose="020B0604020202020204" pitchFamily="34" charset="0"/>
              </a:rPr>
              <a:t>được </a:t>
            </a:r>
            <a:r>
              <a:rPr lang="vi-VN" altLang="vi-VN" sz="2800" dirty="0">
                <a:latin typeface="Arial" panose="020B0604020202020204" pitchFamily="34" charset="0"/>
                <a:cs typeface="Arial" panose="020B0604020202020204" pitchFamily="34" charset="0"/>
              </a:rPr>
              <a:t>đào tạo định kì cho các cán bộ tham gia vào quá trình tiêm tại các tuyến, các cơ sở khám chữa </a:t>
            </a:r>
            <a:r>
              <a:rPr lang="vi-VN" altLang="vi-VN" sz="2800" dirty="0" smtClean="0">
                <a:latin typeface="Arial" panose="020B0604020202020204" pitchFamily="34" charset="0"/>
                <a:cs typeface="Arial" panose="020B0604020202020204" pitchFamily="34" charset="0"/>
              </a:rPr>
              <a:t>bệnh.</a:t>
            </a: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392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27</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5.6. Quản lý bơm kim tiêm và rác thải y tế sau tiêm chủng</a:t>
            </a: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a) Cục </a:t>
            </a:r>
            <a:r>
              <a:rPr lang="en-US" altLang="vi-VN" sz="2800" dirty="0" smtClean="0">
                <a:latin typeface="Arial" panose="020B0604020202020204" pitchFamily="34" charset="0"/>
                <a:cs typeface="Arial" panose="020B0604020202020204" pitchFamily="34" charset="0"/>
              </a:rPr>
              <a:t>QLMTYT</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phối hợp với Cục </a:t>
            </a:r>
            <a:r>
              <a:rPr lang="en-US" altLang="vi-VN" sz="2800" dirty="0" smtClean="0">
                <a:latin typeface="Arial" panose="020B0604020202020204" pitchFamily="34" charset="0"/>
                <a:cs typeface="Arial" panose="020B0604020202020204" pitchFamily="34" charset="0"/>
              </a:rPr>
              <a:t>YTDP</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Viện </a:t>
            </a:r>
            <a:r>
              <a:rPr lang="en-US" altLang="vi-VN" sz="2800" dirty="0">
                <a:latin typeface="Arial" panose="020B0604020202020204" pitchFamily="34" charset="0"/>
                <a:cs typeface="Arial" panose="020B0604020202020204" pitchFamily="34" charset="0"/>
              </a:rPr>
              <a:t>VSDT/</a:t>
            </a:r>
            <a:r>
              <a:rPr lang="vi-VN" altLang="vi-VN" sz="2800" dirty="0">
                <a:latin typeface="Arial" panose="020B0604020202020204" pitchFamily="34" charset="0"/>
                <a:cs typeface="Arial" panose="020B0604020202020204" pitchFamily="34" charset="0"/>
              </a:rPr>
              <a:t>Pasteur, Sở Y tế, </a:t>
            </a:r>
            <a:r>
              <a:rPr lang="en-US" altLang="vi-VN" sz="2800" dirty="0">
                <a:latin typeface="Arial" panose="020B0604020202020204" pitchFamily="34" charset="0"/>
                <a:cs typeface="Arial" panose="020B0604020202020204" pitchFamily="34" charset="0"/>
              </a:rPr>
              <a:t>TT</a:t>
            </a:r>
            <a:r>
              <a:rPr lang="vi-VN" altLang="vi-VN" sz="2800" dirty="0">
                <a:latin typeface="Arial" panose="020B0604020202020204" pitchFamily="34" charset="0"/>
                <a:cs typeface="Arial" panose="020B0604020202020204" pitchFamily="34" charset="0"/>
              </a:rPr>
              <a:t>KSBT </a:t>
            </a:r>
            <a:r>
              <a:rPr lang="en-US" altLang="vi-VN" sz="2800" dirty="0">
                <a:latin typeface="Arial" panose="020B0604020202020204" pitchFamily="34" charset="0"/>
                <a:cs typeface="Arial" panose="020B0604020202020204" pitchFamily="34" charset="0"/>
              </a:rPr>
              <a:t>t</a:t>
            </a:r>
            <a:r>
              <a:rPr lang="vi-VN" altLang="vi-VN" sz="2800" dirty="0">
                <a:latin typeface="Arial" panose="020B0604020202020204" pitchFamily="34" charset="0"/>
                <a:cs typeface="Arial" panose="020B0604020202020204" pitchFamily="34" charset="0"/>
              </a:rPr>
              <a:t>ỉnh</a:t>
            </a:r>
            <a:r>
              <a:rPr lang="en-US" altLang="vi-VN" sz="2800" dirty="0" smtClean="0">
                <a:latin typeface="Arial" panose="020B0604020202020204" pitchFamily="34" charset="0"/>
                <a:cs typeface="Arial" panose="020B0604020202020204" pitchFamily="34" charset="0"/>
              </a:rPr>
              <a:t>/TP </a:t>
            </a:r>
            <a:r>
              <a:rPr lang="vi-VN" altLang="vi-VN" sz="2800" dirty="0" smtClean="0">
                <a:latin typeface="Arial" panose="020B0604020202020204" pitchFamily="34" charset="0"/>
                <a:cs typeface="Arial" panose="020B0604020202020204" pitchFamily="34" charset="0"/>
              </a:rPr>
              <a:t>xây </a:t>
            </a:r>
            <a:r>
              <a:rPr lang="vi-VN" altLang="vi-VN" sz="2800" dirty="0">
                <a:latin typeface="Arial" panose="020B0604020202020204" pitchFamily="34" charset="0"/>
                <a:cs typeface="Arial" panose="020B0604020202020204" pitchFamily="34" charset="0"/>
              </a:rPr>
              <a:t>dựng Hướng dẫn xử lý bơm kim tiêm và rác thải y tế sau buổi tiêm chủng theo quy định tại Thông tư liên tịch 58/2015/TTLT-BYT-BTNM ngày 31/12/2015 của Bộ Tài nguyên và Môi trường quy định về quản lý chất thải y tế và đặc điểm của vắc xin COVID-19</a:t>
            </a:r>
            <a:r>
              <a:rPr lang="vi-VN" altLang="vi-VN" sz="2800" dirty="0" smtClean="0">
                <a:latin typeface="Arial" panose="020B0604020202020204" pitchFamily="34" charset="0"/>
                <a:cs typeface="Arial" panose="020B0604020202020204" pitchFamily="34" charset="0"/>
              </a:rPr>
              <a:t>.</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None/>
            </a:pPr>
            <a:r>
              <a:rPr lang="en-US" altLang="vi-VN" sz="2800" dirty="0">
                <a:latin typeface="Arial" panose="020B0604020202020204" pitchFamily="34" charset="0"/>
                <a:cs typeface="Arial" panose="020B0604020202020204" pitchFamily="34" charset="0"/>
              </a:rPr>
              <a:t> - </a:t>
            </a:r>
            <a:r>
              <a:rPr lang="en-US" altLang="vi-VN" sz="2800" i="1" dirty="0" err="1" smtClean="0">
                <a:latin typeface="Arial" panose="020B0604020202020204" pitchFamily="34" charset="0"/>
                <a:cs typeface="Arial" panose="020B0604020202020204" pitchFamily="34" charset="0"/>
              </a:rPr>
              <a:t>Thời</a:t>
            </a:r>
            <a:r>
              <a:rPr lang="en-US" altLang="vi-VN" sz="2800" i="1" dirty="0" smtClean="0">
                <a:latin typeface="Arial" panose="020B0604020202020204" pitchFamily="34" charset="0"/>
                <a:cs typeface="Arial" panose="020B0604020202020204" pitchFamily="34" charset="0"/>
              </a:rPr>
              <a:t> </a:t>
            </a:r>
            <a:r>
              <a:rPr lang="en-US" altLang="vi-VN" sz="2800" i="1" dirty="0" err="1">
                <a:latin typeface="Arial" panose="020B0604020202020204" pitchFamily="34" charset="0"/>
                <a:cs typeface="Arial" panose="020B0604020202020204" pitchFamily="34" charset="0"/>
              </a:rPr>
              <a:t>gian</a:t>
            </a:r>
            <a:r>
              <a:rPr lang="en-US" altLang="vi-VN" sz="2800" i="1" dirty="0">
                <a:latin typeface="Arial" panose="020B0604020202020204" pitchFamily="34" charset="0"/>
                <a:cs typeface="Arial" panose="020B0604020202020204" pitchFamily="34" charset="0"/>
              </a:rPr>
              <a:t> </a:t>
            </a:r>
            <a:r>
              <a:rPr lang="en-US" altLang="vi-VN" sz="2800" i="1" dirty="0" err="1">
                <a:latin typeface="Arial" panose="020B0604020202020204" pitchFamily="34" charset="0"/>
                <a:cs typeface="Arial" panose="020B0604020202020204" pitchFamily="34" charset="0"/>
              </a:rPr>
              <a:t>thực</a:t>
            </a:r>
            <a:r>
              <a:rPr lang="en-US" altLang="vi-VN" sz="2800" i="1" dirty="0">
                <a:latin typeface="Arial" panose="020B0604020202020204" pitchFamily="34" charset="0"/>
                <a:cs typeface="Arial" panose="020B0604020202020204" pitchFamily="34" charset="0"/>
              </a:rPr>
              <a:t> </a:t>
            </a:r>
            <a:r>
              <a:rPr lang="en-US" altLang="vi-VN" sz="2800" i="1" dirty="0" err="1">
                <a:latin typeface="Arial" panose="020B0604020202020204" pitchFamily="34" charset="0"/>
                <a:cs typeface="Arial" panose="020B0604020202020204" pitchFamily="34" charset="0"/>
              </a:rPr>
              <a:t>hiện</a:t>
            </a:r>
            <a:r>
              <a:rPr lang="en-US" altLang="vi-VN" sz="2800" dirty="0">
                <a:latin typeface="Arial" panose="020B0604020202020204" pitchFamily="34" charset="0"/>
                <a:cs typeface="Arial" panose="020B0604020202020204" pitchFamily="34" charset="0"/>
              </a:rPr>
              <a:t>: </a:t>
            </a:r>
            <a:r>
              <a:rPr lang="en-US" altLang="vi-VN" sz="2800" dirty="0" err="1">
                <a:latin typeface="Arial" panose="020B0604020202020204" pitchFamily="34" charset="0"/>
                <a:cs typeface="Arial" panose="020B0604020202020204" pitchFamily="34" charset="0"/>
              </a:rPr>
              <a:t>tháng</a:t>
            </a:r>
            <a:r>
              <a:rPr lang="en-US" altLang="vi-VN" sz="2800" dirty="0">
                <a:latin typeface="Arial" panose="020B0604020202020204" pitchFamily="34" charset="0"/>
                <a:cs typeface="Arial" panose="020B0604020202020204" pitchFamily="34" charset="0"/>
              </a:rPr>
              <a:t> 03/2021.</a:t>
            </a:r>
            <a:endParaRPr lang="vi-VN" altLang="vi-VN" sz="2800" dirty="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156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28</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5.6. Quản lý bơm kim tiêm và rác thải y tế sau tiêm chủng</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b) Các cơ sở tiêm chủng, có phương án thu gom và xử lý bơm kim tiêm, rác thải y tế tại điểm tiêm theo quy định của Bộ Y tế</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 </a:t>
            </a:r>
            <a:r>
              <a:rPr lang="vi-VN" altLang="vi-VN" sz="2800" i="1" dirty="0">
                <a:latin typeface="Arial" panose="020B0604020202020204" pitchFamily="34" charset="0"/>
                <a:cs typeface="Arial" panose="020B0604020202020204" pitchFamily="34" charset="0"/>
              </a:rPr>
              <a:t>Thời gian thực hiện: </a:t>
            </a:r>
            <a:r>
              <a:rPr lang="vi-VN" altLang="vi-VN" sz="2800" dirty="0">
                <a:latin typeface="Arial" panose="020B0604020202020204" pitchFamily="34" charset="0"/>
                <a:cs typeface="Arial" panose="020B0604020202020204" pitchFamily="34" charset="0"/>
              </a:rPr>
              <a:t>Trong quá trình sử dụng vắc xin.</a:t>
            </a:r>
          </a:p>
          <a:p>
            <a:pPr marL="0" indent="0"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9975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29</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None/>
            </a:pPr>
            <a:r>
              <a:rPr lang="en-US" altLang="vi-VN" sz="2800" b="1" dirty="0" smtClean="0">
                <a:latin typeface="Arial" panose="020B0604020202020204" pitchFamily="34" charset="0"/>
                <a:cs typeface="Arial" panose="020B0604020202020204" pitchFamily="34" charset="0"/>
              </a:rPr>
              <a:t>5. </a:t>
            </a:r>
            <a:r>
              <a:rPr lang="en-US" altLang="vi-VN" sz="2800" b="1" dirty="0" err="1" smtClean="0">
                <a:latin typeface="Arial" panose="020B0604020202020204" pitchFamily="34" charset="0"/>
                <a:cs typeface="Arial" panose="020B0604020202020204" pitchFamily="34" charset="0"/>
              </a:rPr>
              <a:t>Triển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khai</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tiêm</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5.7. Giám sát và báo cáo hoạt động </a:t>
            </a:r>
            <a:r>
              <a:rPr lang="vi-VN" altLang="vi-VN" sz="2800" b="1" dirty="0" smtClean="0">
                <a:latin typeface="Arial" panose="020B0604020202020204" pitchFamily="34" charset="0"/>
                <a:cs typeface="Arial" panose="020B0604020202020204" pitchFamily="34" charset="0"/>
              </a:rPr>
              <a:t>tiêm</a:t>
            </a:r>
            <a:endParaRPr lang="en-US" altLang="vi-VN" sz="2800" b="1"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a) </a:t>
            </a:r>
            <a:r>
              <a:rPr lang="vi-VN" altLang="vi-VN" sz="2800" i="1" dirty="0" smtClean="0">
                <a:latin typeface="Arial" panose="020B0604020202020204" pitchFamily="34" charset="0"/>
                <a:cs typeface="Arial" panose="020B0604020202020204" pitchFamily="34" charset="0"/>
              </a:rPr>
              <a:t>Xây </a:t>
            </a:r>
            <a:r>
              <a:rPr lang="vi-VN" altLang="vi-VN" sz="2800" i="1" dirty="0">
                <a:latin typeface="Arial" panose="020B0604020202020204" pitchFamily="34" charset="0"/>
                <a:cs typeface="Arial" panose="020B0604020202020204" pitchFamily="34" charset="0"/>
              </a:rPr>
              <a:t>dựng biểu mẫu báo cáo, giám sát hoạt động tiêm:</a:t>
            </a:r>
            <a:r>
              <a:rPr lang="vi-VN" altLang="vi-VN" sz="2800" dirty="0">
                <a:latin typeface="Arial" panose="020B0604020202020204" pitchFamily="34" charset="0"/>
                <a:cs typeface="Arial" panose="020B0604020202020204" pitchFamily="34" charset="0"/>
              </a:rPr>
              <a:t> Cục </a:t>
            </a:r>
            <a:r>
              <a:rPr lang="en-US" altLang="vi-VN" sz="2800" dirty="0">
                <a:latin typeface="Arial" panose="020B0604020202020204" pitchFamily="34" charset="0"/>
                <a:cs typeface="Arial" panose="020B0604020202020204" pitchFamily="34" charset="0"/>
              </a:rPr>
              <a:t>YTDP</a:t>
            </a:r>
            <a:r>
              <a:rPr lang="vi-VN" altLang="vi-VN" sz="2800" dirty="0">
                <a:latin typeface="Arial" panose="020B0604020202020204" pitchFamily="34" charset="0"/>
                <a:cs typeface="Arial" panose="020B0604020202020204" pitchFamily="34" charset="0"/>
              </a:rPr>
              <a:t>, Viện </a:t>
            </a:r>
            <a:r>
              <a:rPr lang="en-US" altLang="vi-VN" sz="2800" dirty="0">
                <a:latin typeface="Arial" panose="020B0604020202020204" pitchFamily="34" charset="0"/>
                <a:cs typeface="Arial" panose="020B0604020202020204" pitchFamily="34" charset="0"/>
              </a:rPr>
              <a:t>VSDT/</a:t>
            </a:r>
            <a:r>
              <a:rPr lang="vi-VN" altLang="vi-VN" sz="2800" dirty="0">
                <a:latin typeface="Arial" panose="020B0604020202020204" pitchFamily="34" charset="0"/>
                <a:cs typeface="Arial" panose="020B0604020202020204" pitchFamily="34" charset="0"/>
              </a:rPr>
              <a:t>Pasteur, Sở Y tế, </a:t>
            </a:r>
            <a:r>
              <a:rPr lang="en-US" altLang="vi-VN" sz="2800" dirty="0">
                <a:latin typeface="Arial" panose="020B0604020202020204" pitchFamily="34" charset="0"/>
                <a:cs typeface="Arial" panose="020B0604020202020204" pitchFamily="34" charset="0"/>
              </a:rPr>
              <a:t>TT</a:t>
            </a:r>
            <a:r>
              <a:rPr lang="vi-VN" altLang="vi-VN" sz="2800" dirty="0">
                <a:latin typeface="Arial" panose="020B0604020202020204" pitchFamily="34" charset="0"/>
                <a:cs typeface="Arial" panose="020B0604020202020204" pitchFamily="34" charset="0"/>
              </a:rPr>
              <a:t>KSBT </a:t>
            </a:r>
            <a:r>
              <a:rPr lang="en-US" altLang="vi-VN" sz="2800" dirty="0">
                <a:latin typeface="Arial" panose="020B0604020202020204" pitchFamily="34" charset="0"/>
                <a:cs typeface="Arial" panose="020B0604020202020204" pitchFamily="34" charset="0"/>
              </a:rPr>
              <a:t>t</a:t>
            </a:r>
            <a:r>
              <a:rPr lang="vi-VN" altLang="vi-VN" sz="2800" dirty="0">
                <a:latin typeface="Arial" panose="020B0604020202020204" pitchFamily="34" charset="0"/>
                <a:cs typeface="Arial" panose="020B0604020202020204" pitchFamily="34" charset="0"/>
              </a:rPr>
              <a:t>ỉnh</a:t>
            </a:r>
            <a:r>
              <a:rPr lang="en-US" altLang="vi-VN" sz="2800" dirty="0">
                <a:latin typeface="Arial" panose="020B0604020202020204" pitchFamily="34" charset="0"/>
                <a:cs typeface="Arial" panose="020B0604020202020204" pitchFamily="34" charset="0"/>
              </a:rPr>
              <a:t>/TP </a:t>
            </a:r>
            <a:r>
              <a:rPr lang="en-US" altLang="vi-VN" sz="2800" dirty="0" err="1" smtClean="0">
                <a:latin typeface="Arial" panose="020B0604020202020204" pitchFamily="34" charset="0"/>
                <a:cs typeface="Arial" panose="020B0604020202020204" pitchFamily="34" charset="0"/>
              </a:rPr>
              <a:t>xây</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dựng </a:t>
            </a:r>
            <a:r>
              <a:rPr lang="vi-VN" altLang="vi-VN" sz="2800" dirty="0">
                <a:latin typeface="Arial" panose="020B0604020202020204" pitchFamily="34" charset="0"/>
                <a:cs typeface="Arial" panose="020B0604020202020204" pitchFamily="34" charset="0"/>
              </a:rPr>
              <a:t>biểu mẫu, cách thức, nội dung, quy trình báo cáo tình hình sử dụng vắc xin, sự cố bất lợi sau tiêm chủng.</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b) </a:t>
            </a:r>
            <a:r>
              <a:rPr lang="vi-VN" altLang="vi-VN" sz="2800" i="1" dirty="0">
                <a:latin typeface="Arial" panose="020B0604020202020204" pitchFamily="34" charset="0"/>
                <a:cs typeface="Arial" panose="020B0604020202020204" pitchFamily="34" charset="0"/>
              </a:rPr>
              <a:t>Thực hiện báo cáo: </a:t>
            </a:r>
            <a:r>
              <a:rPr lang="vi-VN" altLang="vi-VN" sz="2800" dirty="0">
                <a:latin typeface="Arial" panose="020B0604020202020204" pitchFamily="34" charset="0"/>
                <a:cs typeface="Arial" panose="020B0604020202020204" pitchFamily="34" charset="0"/>
              </a:rPr>
              <a:t>Các cơ sở thực hiện tiêm </a:t>
            </a:r>
            <a:r>
              <a:rPr lang="vi-VN" altLang="vi-VN" sz="2800" dirty="0" smtClean="0">
                <a:latin typeface="Arial" panose="020B0604020202020204" pitchFamily="34" charset="0"/>
                <a:cs typeface="Arial" panose="020B0604020202020204" pitchFamily="34" charset="0"/>
              </a:rPr>
              <a:t>báo </a:t>
            </a:r>
            <a:r>
              <a:rPr lang="vi-VN" altLang="vi-VN" sz="2800" dirty="0">
                <a:latin typeface="Arial" panose="020B0604020202020204" pitchFamily="34" charset="0"/>
                <a:cs typeface="Arial" panose="020B0604020202020204" pitchFamily="34" charset="0"/>
              </a:rPr>
              <a:t>cáo hàng ngày, báo cáo định </a:t>
            </a:r>
            <a:r>
              <a:rPr lang="vi-VN" altLang="vi-VN" sz="2800" dirty="0" smtClean="0">
                <a:latin typeface="Arial" panose="020B0604020202020204" pitchFamily="34" charset="0"/>
                <a:cs typeface="Arial" panose="020B0604020202020204" pitchFamily="34" charset="0"/>
              </a:rPr>
              <a:t>kỳ</a:t>
            </a:r>
            <a:r>
              <a:rPr lang="en-US" altLang="vi-VN" sz="2800" dirty="0" smtClean="0">
                <a:latin typeface="Arial" panose="020B0604020202020204" pitchFamily="34" charset="0"/>
                <a:cs typeface="Arial" panose="020B0604020202020204" pitchFamily="34" charset="0"/>
              </a:rPr>
              <a:t>,</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đột xuất theo qui định.</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c) </a:t>
            </a:r>
            <a:r>
              <a:rPr lang="vi-VN" altLang="vi-VN" sz="2800" i="1" dirty="0">
                <a:latin typeface="Arial" panose="020B0604020202020204" pitchFamily="34" charset="0"/>
                <a:cs typeface="Arial" panose="020B0604020202020204" pitchFamily="34" charset="0"/>
              </a:rPr>
              <a:t>Kiểm tra, giám sát trước, trong và sau chiến dịch: </a:t>
            </a:r>
            <a:r>
              <a:rPr lang="vi-VN" altLang="vi-VN" sz="2800" dirty="0">
                <a:latin typeface="Arial" panose="020B0604020202020204" pitchFamily="34" charset="0"/>
                <a:cs typeface="Arial" panose="020B0604020202020204" pitchFamily="34" charset="0"/>
              </a:rPr>
              <a:t>Cục </a:t>
            </a:r>
            <a:r>
              <a:rPr lang="en-US" altLang="vi-VN" sz="2800" dirty="0" smtClean="0">
                <a:latin typeface="Arial" panose="020B0604020202020204" pitchFamily="34" charset="0"/>
                <a:cs typeface="Arial" panose="020B0604020202020204" pitchFamily="34" charset="0"/>
              </a:rPr>
              <a:t>YTDP</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Dự án TCMR quốc gia và TCMR </a:t>
            </a:r>
            <a:r>
              <a:rPr lang="vi-VN" altLang="vi-VN" sz="2800" dirty="0" smtClean="0">
                <a:latin typeface="Arial" panose="020B0604020202020204" pitchFamily="34" charset="0"/>
                <a:cs typeface="Arial" panose="020B0604020202020204" pitchFamily="34" charset="0"/>
              </a:rPr>
              <a:t>khu </a:t>
            </a:r>
            <a:r>
              <a:rPr lang="vi-VN" altLang="vi-VN" sz="2800" dirty="0">
                <a:latin typeface="Arial" panose="020B0604020202020204" pitchFamily="34" charset="0"/>
                <a:cs typeface="Arial" panose="020B0604020202020204" pitchFamily="34" charset="0"/>
              </a:rPr>
              <a:t>vực, Sở Y tế và các đơn vị liên quan </a:t>
            </a:r>
            <a:r>
              <a:rPr lang="vi-VN" altLang="vi-VN" sz="2800" dirty="0" smtClean="0">
                <a:latin typeface="Arial" panose="020B0604020202020204" pitchFamily="34" charset="0"/>
                <a:cs typeface="Arial" panose="020B0604020202020204" pitchFamily="34" charset="0"/>
              </a:rPr>
              <a:t>theo </a:t>
            </a:r>
            <a:r>
              <a:rPr lang="vi-VN" altLang="vi-VN" sz="2800" dirty="0">
                <a:latin typeface="Arial" panose="020B0604020202020204" pitchFamily="34" charset="0"/>
                <a:cs typeface="Arial" panose="020B0604020202020204" pitchFamily="34" charset="0"/>
              </a:rPr>
              <a:t>dõi, giám sát các hoạt động tiêm vắc xin phòng chống COVID-19</a:t>
            </a:r>
          </a:p>
          <a:p>
            <a:pPr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741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600200"/>
            <a:ext cx="8686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1.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nhận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vắc</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xin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phòng</a:t>
            </a:r>
            <a:r>
              <a:rPr lang="en-US" altLang="vi-VN" sz="2800" b="1" dirty="0" smtClean="0">
                <a:latin typeface="Arial" panose="020B0604020202020204" pitchFamily="34" charset="0"/>
                <a:cs typeface="Arial" panose="020B0604020202020204" pitchFamily="34" charset="0"/>
              </a:rPr>
              <a:t> COVID-19 :</a:t>
            </a:r>
            <a:r>
              <a:rPr lang="en-US" altLang="vi-VN" sz="2800" dirty="0" smtClean="0">
                <a:latin typeface="Arial" panose="020B0604020202020204" pitchFamily="34" charset="0"/>
                <a:cs typeface="Arial" panose="020B0604020202020204" pitchFamily="34" charset="0"/>
              </a:rPr>
              <a:t> </a:t>
            </a:r>
            <a:r>
              <a:rPr lang="vi-VN" altLang="vi-VN" sz="2800" i="1" dirty="0" smtClean="0">
                <a:latin typeface="Arial" panose="020B0604020202020204" pitchFamily="34" charset="0"/>
                <a:cs typeface="Arial" panose="020B0604020202020204" pitchFamily="34" charset="0"/>
              </a:rPr>
              <a:t>Dự án TCMR quốc gia</a:t>
            </a:r>
            <a:r>
              <a:rPr lang="vi-VN" altLang="vi-VN" sz="2800" dirty="0" smtClean="0">
                <a:latin typeface="Arial" panose="020B0604020202020204" pitchFamily="34" charset="0"/>
                <a:cs typeface="Arial" panose="020B0604020202020204" pitchFamily="34" charset="0"/>
              </a:rPr>
              <a:t> hoàn thiện các thủ tục nhập khẩu từ nước ngoài hoặc tiếp nhận vắc xin từ nhà phân phối tại Việt Nam và vật tư tiêm chủng</a:t>
            </a:r>
            <a:r>
              <a:rPr lang="en-US" altLang="vi-VN" sz="2800" dirty="0" smtClean="0">
                <a:latin typeface="Arial" panose="020B0604020202020204" pitchFamily="34" charset="0"/>
                <a:cs typeface="Arial" panose="020B0604020202020204" pitchFamily="34" charset="0"/>
              </a:rPr>
              <a:t>.</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FontTx/>
              <a:buNone/>
            </a:pPr>
            <a:r>
              <a:rPr lang="en-US" altLang="vi-VN" sz="2800" b="1" dirty="0">
                <a:latin typeface="Arial" panose="020B0604020202020204" pitchFamily="34" charset="0"/>
                <a:cs typeface="Arial" panose="020B0604020202020204" pitchFamily="34" charset="0"/>
              </a:rPr>
              <a:t>2</a:t>
            </a:r>
            <a:r>
              <a:rPr lang="en-US" altLang="vi-VN" sz="2800" b="1" dirty="0" smtClean="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Vận chuyển, bảo quản, phân phối vắc xin và vật tư tiêm chủng</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FontTx/>
              <a:buNone/>
            </a:pP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Trong vòng 07 ngày sau khi có giấy phép xuất xưởng lô, sau khi tiếp nhận vắc xin</a:t>
            </a:r>
            <a:r>
              <a:rPr lang="vi-VN" altLang="vi-VN" sz="2800" i="1" dirty="0" smtClean="0">
                <a:latin typeface="Arial" panose="020B0604020202020204" pitchFamily="34" charset="0"/>
                <a:cs typeface="Arial" panose="020B0604020202020204" pitchFamily="34" charset="0"/>
              </a:rPr>
              <a:t>, Dự án TCMR quốc gia vận</a:t>
            </a:r>
            <a:r>
              <a:rPr lang="vi-VN" altLang="vi-VN" sz="2800" dirty="0" smtClean="0">
                <a:latin typeface="Arial" panose="020B0604020202020204" pitchFamily="34" charset="0"/>
                <a:cs typeface="Arial" panose="020B0604020202020204" pitchFamily="34" charset="0"/>
              </a:rPr>
              <a:t> chuyển vắc xin đến các Viện VSDT/Pasteur và các đơn vị.</a:t>
            </a:r>
            <a:endParaRPr lang="vi-VN" altLang="vi-VN"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TỔ CHỨC THỰC HIỆN</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30</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marL="514350" indent="-514350" algn="just">
              <a:lnSpc>
                <a:spcPct val="100000"/>
              </a:lnSpc>
              <a:spcBef>
                <a:spcPct val="0"/>
              </a:spcBef>
              <a:buAutoNum type="arabicPeriod"/>
            </a:pPr>
            <a:r>
              <a:rPr lang="en-US" altLang="vi-VN" sz="2800" b="1" dirty="0" smtClean="0">
                <a:latin typeface="Arial" panose="020B0604020202020204" pitchFamily="34" charset="0"/>
                <a:cs typeface="Arial" panose="020B0604020202020204" pitchFamily="34" charset="0"/>
              </a:rPr>
              <a:t>UBND </a:t>
            </a:r>
            <a:r>
              <a:rPr lang="vi-VN" altLang="vi-VN" sz="2800" b="1" dirty="0" smtClean="0">
                <a:latin typeface="Arial" panose="020B0604020202020204" pitchFamily="34" charset="0"/>
                <a:cs typeface="Arial" panose="020B0604020202020204" pitchFamily="34" charset="0"/>
              </a:rPr>
              <a:t>tỉnh</a:t>
            </a:r>
            <a:r>
              <a:rPr lang="vi-VN" altLang="vi-VN" sz="2800" b="1" dirty="0">
                <a:latin typeface="Arial" panose="020B0604020202020204" pitchFamily="34" charset="0"/>
                <a:cs typeface="Arial" panose="020B0604020202020204" pitchFamily="34" charset="0"/>
              </a:rPr>
              <a:t>, thành </a:t>
            </a:r>
            <a:r>
              <a:rPr lang="vi-VN" altLang="vi-VN" sz="2800" b="1" dirty="0" smtClean="0">
                <a:latin typeface="Arial" panose="020B0604020202020204" pitchFamily="34" charset="0"/>
                <a:cs typeface="Arial" panose="020B0604020202020204" pitchFamily="34" charset="0"/>
              </a:rPr>
              <a:t>phố</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chịu trách nhiệm chỉ đạo xây dựng kế hoạch hoặc phê duyệt kế hoạch, bố trí kinh phí và chỉ đạo việc tổ chức triển khai tiêm chủng tại địa phương</a:t>
            </a:r>
            <a:r>
              <a:rPr lang="vi-VN" altLang="vi-VN" sz="2800" dirty="0" smtClean="0">
                <a:latin typeface="Arial" panose="020B0604020202020204" pitchFamily="34" charset="0"/>
                <a:cs typeface="Arial" panose="020B0604020202020204" pitchFamily="34" charset="0"/>
              </a:rPr>
              <a:t>.</a:t>
            </a:r>
            <a:endParaRPr lang="en-US"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rabicPeriod"/>
            </a:pPr>
            <a:r>
              <a:rPr lang="vi-VN" altLang="vi-VN" sz="2800" b="1" dirty="0" smtClean="0">
                <a:latin typeface="Arial" panose="020B0604020202020204" pitchFamily="34" charset="0"/>
                <a:cs typeface="Arial" panose="020B0604020202020204" pitchFamily="34" charset="0"/>
              </a:rPr>
              <a:t>Đề </a:t>
            </a:r>
            <a:r>
              <a:rPr lang="vi-VN" altLang="vi-VN" sz="2800" b="1" dirty="0">
                <a:latin typeface="Arial" panose="020B0604020202020204" pitchFamily="34" charset="0"/>
                <a:cs typeface="Arial" panose="020B0604020202020204" pitchFamily="34" charset="0"/>
              </a:rPr>
              <a:t>nghị các Bộ, ngành phối hợp triển khai</a:t>
            </a:r>
            <a:r>
              <a:rPr lang="vi-VN" altLang="vi-VN" sz="2800" dirty="0">
                <a:latin typeface="Arial" panose="020B0604020202020204" pitchFamily="34" charset="0"/>
                <a:cs typeface="Arial" panose="020B0604020202020204" pitchFamily="34" charset="0"/>
              </a:rPr>
              <a:t>:</a:t>
            </a: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2.1</a:t>
            </a:r>
            <a:r>
              <a:rPr lang="vi-VN" altLang="vi-VN" sz="2800" dirty="0">
                <a:latin typeface="Arial" panose="020B0604020202020204" pitchFamily="34" charset="0"/>
                <a:cs typeface="Arial" panose="020B0604020202020204" pitchFamily="34" charset="0"/>
              </a:rPr>
              <a:t>. Bộ </a:t>
            </a:r>
            <a:r>
              <a:rPr lang="en-US" altLang="vi-VN" sz="2800" dirty="0" smtClean="0">
                <a:latin typeface="Arial" panose="020B0604020202020204" pitchFamily="34" charset="0"/>
                <a:cs typeface="Arial" panose="020B0604020202020204" pitchFamily="34" charset="0"/>
              </a:rPr>
              <a:t>TC </a:t>
            </a:r>
            <a:r>
              <a:rPr lang="vi-VN" altLang="vi-VN" sz="2800" dirty="0" smtClean="0">
                <a:latin typeface="Arial" panose="020B0604020202020204" pitchFamily="34" charset="0"/>
                <a:cs typeface="Arial" panose="020B0604020202020204" pitchFamily="34" charset="0"/>
              </a:rPr>
              <a:t>chủ </a:t>
            </a:r>
            <a:r>
              <a:rPr lang="vi-VN" altLang="vi-VN" sz="2800" dirty="0">
                <a:latin typeface="Arial" panose="020B0604020202020204" pitchFamily="34" charset="0"/>
                <a:cs typeface="Arial" panose="020B0604020202020204" pitchFamily="34" charset="0"/>
              </a:rPr>
              <a:t>trì, phối hợp </a:t>
            </a:r>
            <a:r>
              <a:rPr lang="en-US" altLang="vi-VN" sz="2800" dirty="0" smtClean="0">
                <a:latin typeface="Arial" panose="020B0604020202020204" pitchFamily="34" charset="0"/>
                <a:cs typeface="Arial" panose="020B0604020202020204" pitchFamily="34" charset="0"/>
              </a:rPr>
              <a:t>BYT </a:t>
            </a:r>
            <a:r>
              <a:rPr lang="vi-VN" altLang="vi-VN" sz="2800" dirty="0" smtClean="0">
                <a:latin typeface="Arial" panose="020B0604020202020204" pitchFamily="34" charset="0"/>
                <a:cs typeface="Arial" panose="020B0604020202020204" pitchFamily="34" charset="0"/>
              </a:rPr>
              <a:t>quy </a:t>
            </a:r>
            <a:r>
              <a:rPr lang="vi-VN" altLang="vi-VN" sz="2800" dirty="0">
                <a:latin typeface="Arial" panose="020B0604020202020204" pitchFamily="34" charset="0"/>
                <a:cs typeface="Arial" panose="020B0604020202020204" pitchFamily="34" charset="0"/>
              </a:rPr>
              <a:t>định </a:t>
            </a:r>
            <a:r>
              <a:rPr lang="vi-VN" altLang="vi-VN" sz="2800" dirty="0" smtClean="0">
                <a:latin typeface="Arial" panose="020B0604020202020204" pitchFamily="34" charset="0"/>
                <a:cs typeface="Arial" panose="020B0604020202020204" pitchFamily="34" charset="0"/>
              </a:rPr>
              <a:t>mức </a:t>
            </a:r>
            <a:r>
              <a:rPr lang="vi-VN" altLang="vi-VN" sz="2800" dirty="0">
                <a:latin typeface="Arial" panose="020B0604020202020204" pitchFamily="34" charset="0"/>
                <a:cs typeface="Arial" panose="020B0604020202020204" pitchFamily="34" charset="0"/>
              </a:rPr>
              <a:t>chi, công tiêm làm cơ sở </a:t>
            </a:r>
            <a:r>
              <a:rPr lang="vi-VN" altLang="vi-VN" sz="2800" dirty="0" smtClean="0">
                <a:latin typeface="Arial" panose="020B0604020202020204" pitchFamily="34" charset="0"/>
                <a:cs typeface="Arial" panose="020B0604020202020204" pitchFamily="34" charset="0"/>
              </a:rPr>
              <a:t>cho đơn vị</a:t>
            </a:r>
            <a:r>
              <a:rPr lang="en-US" altLang="vi-VN" sz="2800" dirty="0" smtClean="0">
                <a:latin typeface="Arial" panose="020B0604020202020204" pitchFamily="34" charset="0"/>
                <a:cs typeface="Arial" panose="020B0604020202020204" pitchFamily="34" charset="0"/>
              </a:rPr>
              <a:t>/</a:t>
            </a:r>
            <a:r>
              <a:rPr lang="vi-VN" altLang="vi-VN" sz="2800" dirty="0" smtClean="0">
                <a:latin typeface="Arial" panose="020B0604020202020204" pitchFamily="34" charset="0"/>
                <a:cs typeface="Arial" panose="020B0604020202020204" pitchFamily="34" charset="0"/>
              </a:rPr>
              <a:t>địa </a:t>
            </a:r>
            <a:r>
              <a:rPr lang="vi-VN" altLang="vi-VN" sz="2800" dirty="0">
                <a:latin typeface="Arial" panose="020B0604020202020204" pitchFamily="34" charset="0"/>
                <a:cs typeface="Arial" panose="020B0604020202020204" pitchFamily="34" charset="0"/>
              </a:rPr>
              <a:t>phương thực hiện.</a:t>
            </a: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2.2</a:t>
            </a:r>
            <a:r>
              <a:rPr lang="vi-VN" altLang="vi-VN" sz="2800" dirty="0">
                <a:latin typeface="Arial" panose="020B0604020202020204" pitchFamily="34" charset="0"/>
                <a:cs typeface="Arial" panose="020B0604020202020204" pitchFamily="34" charset="0"/>
              </a:rPr>
              <a:t>. Bộ </a:t>
            </a:r>
            <a:r>
              <a:rPr lang="vi-VN" altLang="vi-VN" sz="2800" dirty="0" smtClean="0">
                <a:latin typeface="Arial" panose="020B0604020202020204" pitchFamily="34" charset="0"/>
                <a:cs typeface="Arial" panose="020B0604020202020204" pitchFamily="34" charset="0"/>
              </a:rPr>
              <a:t>C</a:t>
            </a:r>
            <a:r>
              <a:rPr lang="en-US" altLang="vi-VN" sz="2800" dirty="0" smtClean="0">
                <a:latin typeface="Arial" panose="020B0604020202020204" pitchFamily="34" charset="0"/>
                <a:cs typeface="Arial" panose="020B0604020202020204" pitchFamily="34" charset="0"/>
              </a:rPr>
              <a:t>A</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Bộ </a:t>
            </a:r>
            <a:r>
              <a:rPr lang="en-US" altLang="vi-VN" sz="2800" dirty="0" smtClean="0">
                <a:latin typeface="Arial" panose="020B0604020202020204" pitchFamily="34" charset="0"/>
                <a:cs typeface="Arial" panose="020B0604020202020204" pitchFamily="34" charset="0"/>
              </a:rPr>
              <a:t>QP </a:t>
            </a:r>
            <a:r>
              <a:rPr lang="vi-VN" altLang="vi-VN" sz="2800" dirty="0" smtClean="0">
                <a:latin typeface="Arial" panose="020B0604020202020204" pitchFamily="34" charset="0"/>
                <a:cs typeface="Arial" panose="020B0604020202020204" pitchFamily="34" charset="0"/>
              </a:rPr>
              <a:t>tổ </a:t>
            </a:r>
            <a:r>
              <a:rPr lang="vi-VN" altLang="vi-VN" sz="2800" dirty="0">
                <a:latin typeface="Arial" panose="020B0604020202020204" pitchFamily="34" charset="0"/>
                <a:cs typeface="Arial" panose="020B0604020202020204" pitchFamily="34" charset="0"/>
              </a:rPr>
              <a:t>chức tiêm cho </a:t>
            </a:r>
            <a:r>
              <a:rPr lang="vi-VN" altLang="vi-VN" sz="2800" dirty="0" smtClean="0">
                <a:latin typeface="Arial" panose="020B0604020202020204" pitchFamily="34" charset="0"/>
                <a:cs typeface="Arial" panose="020B0604020202020204" pitchFamily="34" charset="0"/>
              </a:rPr>
              <a:t>đối tượng theo quy định </a:t>
            </a:r>
            <a:r>
              <a:rPr lang="vi-VN" altLang="vi-VN" sz="2800" dirty="0">
                <a:latin typeface="Arial" panose="020B0604020202020204" pitchFamily="34" charset="0"/>
                <a:cs typeface="Arial" panose="020B0604020202020204" pitchFamily="34" charset="0"/>
              </a:rPr>
              <a:t>thuộc thẩm quyền </a:t>
            </a:r>
            <a:r>
              <a:rPr lang="vi-VN" altLang="vi-VN" sz="2800" dirty="0" smtClean="0">
                <a:latin typeface="Arial" panose="020B0604020202020204" pitchFamily="34" charset="0"/>
                <a:cs typeface="Arial" panose="020B0604020202020204" pitchFamily="34" charset="0"/>
              </a:rPr>
              <a:t>quản lý và </a:t>
            </a:r>
            <a:r>
              <a:rPr lang="vi-VN" altLang="vi-VN" sz="2800" dirty="0">
                <a:latin typeface="Arial" panose="020B0604020202020204" pitchFamily="34" charset="0"/>
                <a:cs typeface="Arial" panose="020B0604020202020204" pitchFamily="34" charset="0"/>
              </a:rPr>
              <a:t>hỗ trợ Bộ Y tế khi cần thiết.</a:t>
            </a:r>
          </a:p>
          <a:p>
            <a:pPr marL="0" indent="0" algn="just">
              <a:lnSpc>
                <a:spcPct val="100000"/>
              </a:lnSpc>
              <a:spcBef>
                <a:spcPct val="0"/>
              </a:spcBef>
              <a:buNone/>
            </a:pP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2.3</a:t>
            </a:r>
            <a:r>
              <a:rPr lang="vi-VN" altLang="vi-VN" sz="2800" dirty="0">
                <a:latin typeface="Arial" panose="020B0604020202020204" pitchFamily="34" charset="0"/>
                <a:cs typeface="Arial" panose="020B0604020202020204" pitchFamily="34" charset="0"/>
              </a:rPr>
              <a:t>. Bộ </a:t>
            </a:r>
            <a:r>
              <a:rPr lang="en-US" altLang="vi-VN" sz="2800" dirty="0" smtClean="0">
                <a:latin typeface="Arial" panose="020B0604020202020204" pitchFamily="34" charset="0"/>
                <a:cs typeface="Arial" panose="020B0604020202020204" pitchFamily="34" charset="0"/>
              </a:rPr>
              <a:t>GD&amp;DT</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Bộ </a:t>
            </a:r>
            <a:r>
              <a:rPr lang="en-US" altLang="vi-VN" sz="2800" dirty="0" smtClean="0">
                <a:latin typeface="Arial" panose="020B0604020202020204" pitchFamily="34" charset="0"/>
                <a:cs typeface="Arial" panose="020B0604020202020204" pitchFamily="34" charset="0"/>
              </a:rPr>
              <a:t>NG</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Bộ </a:t>
            </a:r>
            <a:r>
              <a:rPr lang="en-US" altLang="vi-VN" sz="2800" dirty="0" smtClean="0">
                <a:latin typeface="Arial" panose="020B0604020202020204" pitchFamily="34" charset="0"/>
                <a:cs typeface="Arial" panose="020B0604020202020204" pitchFamily="34" charset="0"/>
              </a:rPr>
              <a:t>GTVT </a:t>
            </a:r>
            <a:r>
              <a:rPr lang="vi-VN" altLang="vi-VN" sz="2800" dirty="0" smtClean="0">
                <a:latin typeface="Arial" panose="020B0604020202020204" pitchFamily="34" charset="0"/>
                <a:cs typeface="Arial" panose="020B0604020202020204" pitchFamily="34" charset="0"/>
              </a:rPr>
              <a:t>và </a:t>
            </a:r>
            <a:r>
              <a:rPr lang="vi-VN" altLang="vi-VN" sz="2800" dirty="0">
                <a:latin typeface="Arial" panose="020B0604020202020204" pitchFamily="34" charset="0"/>
                <a:cs typeface="Arial" panose="020B0604020202020204" pitchFamily="34" charset="0"/>
              </a:rPr>
              <a:t>các Bộ ngành khác tổ chức hoặc phối </a:t>
            </a:r>
            <a:r>
              <a:rPr lang="vi-VN" altLang="vi-VN" sz="2800" dirty="0" smtClean="0">
                <a:latin typeface="Arial" panose="020B0604020202020204" pitchFamily="34" charset="0"/>
                <a:cs typeface="Arial" panose="020B0604020202020204" pitchFamily="34" charset="0"/>
              </a:rPr>
              <a:t>hợp với Bộ Y tế và hỗ </a:t>
            </a:r>
            <a:r>
              <a:rPr lang="vi-VN" altLang="vi-VN" sz="2800" dirty="0">
                <a:latin typeface="Arial" panose="020B0604020202020204" pitchFamily="34" charset="0"/>
                <a:cs typeface="Arial" panose="020B0604020202020204" pitchFamily="34" charset="0"/>
              </a:rPr>
              <a:t>trợ Bộ Y tế khi cần thiết.</a:t>
            </a:r>
          </a:p>
          <a:p>
            <a:pPr marL="514350" indent="-514350" algn="just">
              <a:lnSpc>
                <a:spcPct val="100000"/>
              </a:lnSpc>
              <a:spcBef>
                <a:spcPct val="0"/>
              </a:spcBef>
              <a:buAutoNum type="arabicPeriod"/>
            </a:pPr>
            <a:endParaRPr lang="vi-VN" altLang="vi-VN" sz="2800" dirty="0" smtClean="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394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TỔ CHỨC THỰC HIỆN</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31</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marL="0" indent="0" algn="just">
              <a:lnSpc>
                <a:spcPct val="100000"/>
              </a:lnSpc>
              <a:spcBef>
                <a:spcPct val="0"/>
              </a:spcBef>
              <a:buNone/>
            </a:pPr>
            <a:r>
              <a:rPr lang="vi-VN" altLang="vi-VN" sz="2800" b="1" dirty="0">
                <a:latin typeface="Arial" panose="020B0604020202020204" pitchFamily="34" charset="0"/>
                <a:cs typeface="Arial" panose="020B0604020202020204" pitchFamily="34" charset="0"/>
              </a:rPr>
              <a:t>3. Các Vụ/Cục, đơn vị thuộc Bộ Y </a:t>
            </a:r>
            <a:r>
              <a:rPr lang="vi-VN" altLang="vi-VN" sz="2800" b="1" dirty="0" smtClean="0">
                <a:latin typeface="Arial" panose="020B0604020202020204" pitchFamily="34" charset="0"/>
                <a:cs typeface="Arial" panose="020B0604020202020204" pitchFamily="34" charset="0"/>
              </a:rPr>
              <a:t>tế</a:t>
            </a:r>
            <a:r>
              <a:rPr lang="vi-VN" altLang="vi-VN" sz="2800" dirty="0" smtClean="0">
                <a:latin typeface="Arial" panose="020B0604020202020204" pitchFamily="34" charset="0"/>
                <a:cs typeface="Arial" panose="020B0604020202020204" pitchFamily="34" charset="0"/>
              </a:rPr>
              <a:t>: </a:t>
            </a:r>
            <a:endParaRPr lang="vi-VN" altLang="vi-VN" sz="2800" dirty="0">
              <a:latin typeface="Arial" panose="020B0604020202020204" pitchFamily="34" charset="0"/>
              <a:cs typeface="Arial" panose="020B0604020202020204" pitchFamily="34" charset="0"/>
            </a:endParaRP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3.1. </a:t>
            </a:r>
            <a:r>
              <a:rPr lang="vi-VN" altLang="vi-VN" sz="2800" i="1" u="sng" dirty="0">
                <a:latin typeface="Arial" panose="020B0604020202020204" pitchFamily="34" charset="0"/>
                <a:cs typeface="Arial" panose="020B0604020202020204" pitchFamily="34" charset="0"/>
              </a:rPr>
              <a:t>Cục </a:t>
            </a:r>
            <a:r>
              <a:rPr lang="en-US" altLang="vi-VN" sz="2800" i="1" u="sng" dirty="0" smtClean="0">
                <a:latin typeface="Arial" panose="020B0604020202020204" pitchFamily="34" charset="0"/>
                <a:cs typeface="Arial" panose="020B0604020202020204" pitchFamily="34" charset="0"/>
              </a:rPr>
              <a:t>YTDP:</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chủ </a:t>
            </a:r>
            <a:r>
              <a:rPr lang="vi-VN" altLang="vi-VN" sz="2800" dirty="0">
                <a:latin typeface="Arial" panose="020B0604020202020204" pitchFamily="34" charset="0"/>
                <a:cs typeface="Arial" panose="020B0604020202020204" pitchFamily="34" charset="0"/>
              </a:rPr>
              <a:t>trì, phối hợp với các đơn vị liên quan xây dựng Hướng dẫn tổ chức buổi tiêm chủng bao gồm cả cơ sở khám chữa bệnh; giám sát sự cố bất lợi sau tiêm </a:t>
            </a:r>
            <a:r>
              <a:rPr lang="vi-VN" altLang="vi-VN" sz="2800" dirty="0" smtClean="0">
                <a:latin typeface="Arial" panose="020B0604020202020204" pitchFamily="34" charset="0"/>
                <a:cs typeface="Arial" panose="020B0604020202020204" pitchFamily="34" charset="0"/>
              </a:rPr>
              <a:t>chủng; </a:t>
            </a:r>
            <a:r>
              <a:rPr lang="vi-VN" altLang="vi-VN" sz="2800" dirty="0">
                <a:latin typeface="Arial" panose="020B0604020202020204" pitchFamily="34" charset="0"/>
                <a:cs typeface="Arial" panose="020B0604020202020204" pitchFamily="34" charset="0"/>
              </a:rPr>
              <a:t>biểu mẫu báo cáo tình hình sử dụng vắc xin và sự cố bất lợi sau tiêm chủng, theo dõi việc triển khai kế hoạch sau khi phê duyệt.</a:t>
            </a: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3.2. </a:t>
            </a:r>
            <a:r>
              <a:rPr lang="vi-VN" altLang="vi-VN" sz="2800" i="1" u="sng" dirty="0">
                <a:latin typeface="Arial" panose="020B0604020202020204" pitchFamily="34" charset="0"/>
                <a:cs typeface="Arial" panose="020B0604020202020204" pitchFamily="34" charset="0"/>
              </a:rPr>
              <a:t>Cục </a:t>
            </a:r>
            <a:r>
              <a:rPr lang="en-US" altLang="vi-VN" sz="2800" i="1" u="sng" dirty="0" smtClean="0">
                <a:latin typeface="Arial" panose="020B0604020202020204" pitchFamily="34" charset="0"/>
                <a:cs typeface="Arial" panose="020B0604020202020204" pitchFamily="34" charset="0"/>
              </a:rPr>
              <a:t>QL KCB:</a:t>
            </a:r>
            <a:r>
              <a:rPr lang="en-US" altLang="vi-VN" sz="2800" i="1"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chỉ </a:t>
            </a:r>
            <a:r>
              <a:rPr lang="vi-VN" altLang="vi-VN" sz="2800" dirty="0">
                <a:latin typeface="Arial" panose="020B0604020202020204" pitchFamily="34" charset="0"/>
                <a:cs typeface="Arial" panose="020B0604020202020204" pitchFamily="34" charset="0"/>
              </a:rPr>
              <a:t>đạo việc thực hiện kế hoạch này tại các cơ sở khám bệnh, chữa bệnh. Phối hợp xây dựng hướng dẫn tổ chức buổi tiêm chủng tại cơ sở khám bệnh chữa bệnh; sàng lọc trước tiêm và xử trí sự cố bất lợi sau tiêm chủng</a:t>
            </a:r>
            <a:r>
              <a:rPr lang="vi-VN" altLang="vi-VN" sz="2800" dirty="0" smtClean="0">
                <a:latin typeface="Arial" panose="020B0604020202020204" pitchFamily="34" charset="0"/>
                <a:cs typeface="Arial" panose="020B0604020202020204" pitchFamily="34" charset="0"/>
              </a:rPr>
              <a:t>; tổ </a:t>
            </a:r>
            <a:r>
              <a:rPr lang="vi-VN" altLang="vi-VN" sz="2800" dirty="0">
                <a:latin typeface="Arial" panose="020B0604020202020204" pitchFamily="34" charset="0"/>
                <a:cs typeface="Arial" panose="020B0604020202020204" pitchFamily="34" charset="0"/>
              </a:rPr>
              <a:t>chức hướng dẫn thực hiện phòng, chẩn đoán và xử trí phản </a:t>
            </a:r>
            <a:r>
              <a:rPr lang="vi-VN" altLang="vi-VN" sz="2800" dirty="0" smtClean="0">
                <a:latin typeface="Arial" panose="020B0604020202020204" pitchFamily="34" charset="0"/>
                <a:cs typeface="Arial" panose="020B0604020202020204" pitchFamily="34" charset="0"/>
              </a:rPr>
              <a:t>vệ.  </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91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TỔ CHỨC THỰC HIỆN</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32</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marL="0" indent="0" algn="just">
              <a:lnSpc>
                <a:spcPct val="100000"/>
              </a:lnSpc>
              <a:spcBef>
                <a:spcPct val="0"/>
              </a:spcBef>
              <a:buNone/>
            </a:pPr>
            <a:r>
              <a:rPr lang="vi-VN" altLang="vi-VN" sz="2800" b="1" dirty="0">
                <a:latin typeface="Arial" panose="020B0604020202020204" pitchFamily="34" charset="0"/>
                <a:cs typeface="Arial" panose="020B0604020202020204" pitchFamily="34" charset="0"/>
              </a:rPr>
              <a:t>3. Các Vụ/Cục, đơn vị thuộc Bộ Y </a:t>
            </a:r>
            <a:r>
              <a:rPr lang="vi-VN" altLang="vi-VN" sz="2800" b="1" dirty="0" smtClean="0">
                <a:latin typeface="Arial" panose="020B0604020202020204" pitchFamily="34" charset="0"/>
                <a:cs typeface="Arial" panose="020B0604020202020204" pitchFamily="34" charset="0"/>
              </a:rPr>
              <a:t>tế</a:t>
            </a:r>
            <a:r>
              <a:rPr lang="vi-VN" altLang="vi-VN" sz="2800" dirty="0" smtClean="0">
                <a:latin typeface="Arial" panose="020B0604020202020204" pitchFamily="34" charset="0"/>
                <a:cs typeface="Arial" panose="020B0604020202020204" pitchFamily="34" charset="0"/>
              </a:rPr>
              <a:t>: </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3.3. </a:t>
            </a:r>
            <a:r>
              <a:rPr lang="vi-VN" altLang="vi-VN" sz="2800" i="1" u="sng" dirty="0">
                <a:latin typeface="Arial" panose="020B0604020202020204" pitchFamily="34" charset="0"/>
                <a:cs typeface="Arial" panose="020B0604020202020204" pitchFamily="34" charset="0"/>
              </a:rPr>
              <a:t>Cục </a:t>
            </a:r>
            <a:r>
              <a:rPr lang="en-US" altLang="vi-VN" sz="2800" i="1" u="sng" dirty="0" smtClean="0">
                <a:latin typeface="Arial" panose="020B0604020202020204" pitchFamily="34" charset="0"/>
                <a:cs typeface="Arial" panose="020B0604020202020204" pitchFamily="34" charset="0"/>
              </a:rPr>
              <a:t>QLD:</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chịu </a:t>
            </a:r>
            <a:r>
              <a:rPr lang="vi-VN" altLang="vi-VN" sz="2800" dirty="0">
                <a:latin typeface="Arial" panose="020B0604020202020204" pitchFamily="34" charset="0"/>
                <a:cs typeface="Arial" panose="020B0604020202020204" pitchFamily="34" charset="0"/>
              </a:rPr>
              <a:t>trách nhiệm nhập khẩu, hướng dẫn, thực hiện các thủ tục cấp giấy phép lưu hành, giấy phép nhập khẩu vắc xin phòng COVID-19 trong thời gian sớm nhất, bảo đảm vắc xin được đưa vào sử dụng kịp thời, đúng qui định và bảo đảm chất lượng.</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3.4. </a:t>
            </a:r>
            <a:r>
              <a:rPr lang="vi-VN" altLang="vi-VN" sz="2800" i="1" u="sng" dirty="0">
                <a:latin typeface="Arial" panose="020B0604020202020204" pitchFamily="34" charset="0"/>
                <a:cs typeface="Arial" panose="020B0604020202020204" pitchFamily="34" charset="0"/>
              </a:rPr>
              <a:t>Cục </a:t>
            </a:r>
            <a:r>
              <a:rPr lang="en-US" altLang="vi-VN" sz="2800" i="1" u="sng" dirty="0" smtClean="0">
                <a:latin typeface="Arial" panose="020B0604020202020204" pitchFamily="34" charset="0"/>
                <a:cs typeface="Arial" panose="020B0604020202020204" pitchFamily="34" charset="0"/>
              </a:rPr>
              <a:t>KH&amp;DT:</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chịu </a:t>
            </a:r>
            <a:r>
              <a:rPr lang="vi-VN" altLang="vi-VN" sz="2800" dirty="0">
                <a:latin typeface="Arial" panose="020B0604020202020204" pitchFamily="34" charset="0"/>
                <a:cs typeface="Arial" panose="020B0604020202020204" pitchFamily="34" charset="0"/>
              </a:rPr>
              <a:t>trách nhiệm hướng dẫn thực hiện nghiên cứu thử nghiệm lâm sàng đối với vắc xin phòng COVID-19 theo qui định và đúng tiến độ; chỉ đạo các cơ sở đào tạo về y tế hỗ trợ tổ chức các chiến dịch về tiêm chủng. </a:t>
            </a:r>
          </a:p>
          <a:p>
            <a:pPr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04363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TỔ CHỨC THỰC HIỆN</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33</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marL="0" indent="0" algn="just">
              <a:lnSpc>
                <a:spcPct val="100000"/>
              </a:lnSpc>
              <a:spcBef>
                <a:spcPct val="0"/>
              </a:spcBef>
              <a:buNone/>
            </a:pPr>
            <a:r>
              <a:rPr lang="vi-VN" altLang="vi-VN" sz="2800" b="1" dirty="0">
                <a:latin typeface="Arial" panose="020B0604020202020204" pitchFamily="34" charset="0"/>
                <a:cs typeface="Arial" panose="020B0604020202020204" pitchFamily="34" charset="0"/>
              </a:rPr>
              <a:t>3. Các Vụ/Cục, đơn vị thuộc Bộ Y </a:t>
            </a:r>
            <a:r>
              <a:rPr lang="vi-VN" altLang="vi-VN" sz="2800" b="1" dirty="0" smtClean="0">
                <a:latin typeface="Arial" panose="020B0604020202020204" pitchFamily="34" charset="0"/>
                <a:cs typeface="Arial" panose="020B0604020202020204" pitchFamily="34" charset="0"/>
              </a:rPr>
              <a:t>tế</a:t>
            </a:r>
            <a:r>
              <a:rPr lang="vi-VN" altLang="vi-VN" sz="2800" dirty="0" smtClean="0">
                <a:latin typeface="Arial" panose="020B0604020202020204" pitchFamily="34" charset="0"/>
                <a:cs typeface="Arial" panose="020B0604020202020204" pitchFamily="34" charset="0"/>
              </a:rPr>
              <a:t>: </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3.5. </a:t>
            </a:r>
            <a:r>
              <a:rPr lang="vi-VN" altLang="vi-VN" sz="2800" i="1" u="sng" dirty="0">
                <a:latin typeface="Arial" panose="020B0604020202020204" pitchFamily="34" charset="0"/>
                <a:cs typeface="Arial" panose="020B0604020202020204" pitchFamily="34" charset="0"/>
              </a:rPr>
              <a:t>Cục Quản lý Môi trường y tế</a:t>
            </a:r>
            <a:r>
              <a:rPr lang="vi-VN" altLang="vi-VN" sz="2800" dirty="0">
                <a:latin typeface="Arial" panose="020B0604020202020204" pitchFamily="34" charset="0"/>
                <a:cs typeface="Arial" panose="020B0604020202020204" pitchFamily="34" charset="0"/>
              </a:rPr>
              <a:t>: Chịu trách nhiệm xây dựng hướng dẫn, chỉ đạo thực hiện các quy trình xử lý rác thải trong quá trình sử dụng vắc xin phòng COVID -19 theo quy định. </a:t>
            </a: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3.6. </a:t>
            </a:r>
            <a:r>
              <a:rPr lang="vi-VN" altLang="vi-VN" sz="2800" i="1" u="sng" dirty="0">
                <a:latin typeface="Arial" panose="020B0604020202020204" pitchFamily="34" charset="0"/>
                <a:cs typeface="Arial" panose="020B0604020202020204" pitchFamily="34" charset="0"/>
              </a:rPr>
              <a:t>Vụ Kế hoạch - Tài </a:t>
            </a:r>
            <a:r>
              <a:rPr lang="vi-VN" altLang="vi-VN" sz="2800" i="1" u="sng" dirty="0" smtClean="0">
                <a:latin typeface="Arial" panose="020B0604020202020204" pitchFamily="34" charset="0"/>
                <a:cs typeface="Arial" panose="020B0604020202020204" pitchFamily="34" charset="0"/>
              </a:rPr>
              <a:t>chính:</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tham mưu trình Bộ Y tế đảm bảo, đáp ứng các nhu cầu kinh phí cho các hoạt động của kế hoạch sử dụng vắc xin phòng COVID-19; hướng dẫn các tỉnh, thành phố bố trí kinh phí triển khai tại địa </a:t>
            </a:r>
            <a:r>
              <a:rPr lang="vi-VN" altLang="vi-VN" sz="2800" dirty="0" smtClean="0">
                <a:latin typeface="Arial" panose="020B0604020202020204" pitchFamily="34" charset="0"/>
                <a:cs typeface="Arial" panose="020B0604020202020204" pitchFamily="34" charset="0"/>
              </a:rPr>
              <a:t>phương</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3.7. </a:t>
            </a:r>
            <a:r>
              <a:rPr lang="vi-VN" altLang="vi-VN" sz="2800" i="1" u="sng" dirty="0">
                <a:latin typeface="Arial" panose="020B0604020202020204" pitchFamily="34" charset="0"/>
                <a:cs typeface="Arial" panose="020B0604020202020204" pitchFamily="34" charset="0"/>
              </a:rPr>
              <a:t>Vụ Truyền thông và </a:t>
            </a:r>
            <a:r>
              <a:rPr lang="vi-VN" altLang="vi-VN" sz="2800" i="1" u="sng" dirty="0" smtClean="0">
                <a:latin typeface="Arial" panose="020B0604020202020204" pitchFamily="34" charset="0"/>
                <a:cs typeface="Arial" panose="020B0604020202020204" pitchFamily="34" charset="0"/>
              </a:rPr>
              <a:t>Thi </a:t>
            </a:r>
            <a:r>
              <a:rPr lang="vi-VN" altLang="vi-VN" sz="2800" i="1" u="sng" dirty="0">
                <a:latin typeface="Arial" panose="020B0604020202020204" pitchFamily="34" charset="0"/>
                <a:cs typeface="Arial" panose="020B0604020202020204" pitchFamily="34" charset="0"/>
              </a:rPr>
              <a:t>đua khen </a:t>
            </a:r>
            <a:r>
              <a:rPr lang="vi-VN" altLang="vi-VN" sz="2800" i="1" u="sng" dirty="0" smtClean="0">
                <a:latin typeface="Arial" panose="020B0604020202020204" pitchFamily="34" charset="0"/>
                <a:cs typeface="Arial" panose="020B0604020202020204" pitchFamily="34" charset="0"/>
              </a:rPr>
              <a:t>thưởng:</a:t>
            </a:r>
            <a:r>
              <a:rPr lang="vi-VN" altLang="vi-VN" sz="2800" i="1"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chủ trì xây dựng và triển khai thực hiện các hoạt động truyền thông về tiêm chủng vắc xin phòng COVID-19.  </a:t>
            </a: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9593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TỔ CHỨC THỰC HIỆN</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34</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marL="0" indent="0" algn="just">
              <a:lnSpc>
                <a:spcPct val="100000"/>
              </a:lnSpc>
              <a:spcBef>
                <a:spcPct val="0"/>
              </a:spcBef>
              <a:buNone/>
            </a:pPr>
            <a:r>
              <a:rPr lang="vi-VN" altLang="vi-VN" sz="2800" b="1" dirty="0">
                <a:latin typeface="Arial" panose="020B0604020202020204" pitchFamily="34" charset="0"/>
                <a:cs typeface="Arial" panose="020B0604020202020204" pitchFamily="34" charset="0"/>
              </a:rPr>
              <a:t>3. Các Vụ/Cục, đơn vị thuộc Bộ Y </a:t>
            </a:r>
            <a:r>
              <a:rPr lang="vi-VN" altLang="vi-VN" sz="2800" b="1" dirty="0" smtClean="0">
                <a:latin typeface="Arial" panose="020B0604020202020204" pitchFamily="34" charset="0"/>
                <a:cs typeface="Arial" panose="020B0604020202020204" pitchFamily="34" charset="0"/>
              </a:rPr>
              <a:t>tế</a:t>
            </a:r>
            <a:r>
              <a:rPr lang="vi-VN" altLang="vi-VN" sz="2800" dirty="0" smtClean="0">
                <a:latin typeface="Arial" panose="020B0604020202020204" pitchFamily="34" charset="0"/>
                <a:cs typeface="Arial" panose="020B0604020202020204" pitchFamily="34" charset="0"/>
              </a:rPr>
              <a:t>: </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3.8</a:t>
            </a:r>
            <a:r>
              <a:rPr lang="vi-VN" altLang="vi-VN" sz="2800" dirty="0">
                <a:latin typeface="Arial" panose="020B0604020202020204" pitchFamily="34" charset="0"/>
                <a:cs typeface="Arial" panose="020B0604020202020204" pitchFamily="34" charset="0"/>
              </a:rPr>
              <a:t>. </a:t>
            </a:r>
            <a:r>
              <a:rPr lang="vi-VN" altLang="vi-VN" sz="2800" i="1" u="sng" dirty="0">
                <a:latin typeface="Arial" panose="020B0604020202020204" pitchFamily="34" charset="0"/>
                <a:cs typeface="Arial" panose="020B0604020202020204" pitchFamily="34" charset="0"/>
              </a:rPr>
              <a:t>Dự án tiêm chủng mở rộng quốc </a:t>
            </a:r>
            <a:r>
              <a:rPr lang="vi-VN" altLang="vi-VN" sz="2800" i="1" u="sng" dirty="0" smtClean="0">
                <a:latin typeface="Arial" panose="020B0604020202020204" pitchFamily="34" charset="0"/>
                <a:cs typeface="Arial" panose="020B0604020202020204" pitchFamily="34" charset="0"/>
              </a:rPr>
              <a:t>gia:</a:t>
            </a:r>
            <a:r>
              <a:rPr lang="vi-VN" altLang="vi-VN" sz="2800" i="1"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mua, </a:t>
            </a:r>
            <a:r>
              <a:rPr lang="vi-VN" altLang="vi-VN" sz="2800" dirty="0">
                <a:latin typeface="Arial" panose="020B0604020202020204" pitchFamily="34" charset="0"/>
                <a:cs typeface="Arial" panose="020B0604020202020204" pitchFamily="34" charset="0"/>
              </a:rPr>
              <a:t>tiếp nhận, bảo quản, phân phối và tổ chức triển khai tiêm chủng vắc xin phòng COVID-19; xây dựng và triển khai kế hoạch tăng cường hệ thống dây chuyền lạnh tại các tuyến. </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a:latin typeface="Arial" panose="020B0604020202020204" pitchFamily="34" charset="0"/>
                <a:cs typeface="Arial" panose="020B0604020202020204" pitchFamily="34" charset="0"/>
              </a:rPr>
              <a:t>3.9. </a:t>
            </a:r>
            <a:r>
              <a:rPr lang="vi-VN" altLang="vi-VN" sz="2800" i="1" u="sng" dirty="0">
                <a:latin typeface="Arial" panose="020B0604020202020204" pitchFamily="34" charset="0"/>
                <a:cs typeface="Arial" panose="020B0604020202020204" pitchFamily="34" charset="0"/>
              </a:rPr>
              <a:t>Các Viện thuộc hệ thống </a:t>
            </a:r>
            <a:r>
              <a:rPr lang="en-US" altLang="vi-VN" sz="2800" i="1" u="sng" dirty="0" smtClean="0">
                <a:latin typeface="Arial" panose="020B0604020202020204" pitchFamily="34" charset="0"/>
                <a:cs typeface="Arial" panose="020B0604020202020204" pitchFamily="34" charset="0"/>
              </a:rPr>
              <a:t>YTDP:</a:t>
            </a:r>
            <a:r>
              <a:rPr lang="en-US" altLang="vi-VN" sz="2800" dirty="0" smtClean="0">
                <a:latin typeface="Arial" panose="020B0604020202020204" pitchFamily="34" charset="0"/>
                <a:cs typeface="Arial" panose="020B0604020202020204" pitchFamily="34" charset="0"/>
              </a:rPr>
              <a:t> </a:t>
            </a:r>
            <a:r>
              <a:rPr lang="vi-VN" altLang="vi-VN" sz="2800" dirty="0" smtClean="0">
                <a:latin typeface="Arial" panose="020B0604020202020204" pitchFamily="34" charset="0"/>
                <a:cs typeface="Arial" panose="020B0604020202020204" pitchFamily="34" charset="0"/>
              </a:rPr>
              <a:t>chịu </a:t>
            </a:r>
            <a:r>
              <a:rPr lang="vi-VN" altLang="vi-VN" sz="2800" dirty="0">
                <a:latin typeface="Arial" panose="020B0604020202020204" pitchFamily="34" charset="0"/>
                <a:cs typeface="Arial" panose="020B0604020202020204" pitchFamily="34" charset="0"/>
              </a:rPr>
              <a:t>trách nhiệm tiếp nhận, vận chuyển, bảo quản vắc xin; tập huấn, truyền thông, tổ chức thực hiện và giám sát hoạt động tiêm chủng theo phân công; theo dõi và xử lý các sự cố bất lợi sau tiêm chủng vắc xin phòng COVID-19. Viện </a:t>
            </a:r>
            <a:r>
              <a:rPr lang="en-US" altLang="vi-VN" sz="2800" dirty="0" smtClean="0">
                <a:latin typeface="Arial" panose="020B0604020202020204" pitchFamily="34" charset="0"/>
                <a:cs typeface="Arial" panose="020B0604020202020204" pitchFamily="34" charset="0"/>
              </a:rPr>
              <a:t>KĐQG VX&amp;SPYT</a:t>
            </a:r>
            <a:r>
              <a:rPr lang="vi-VN" altLang="vi-VN" sz="2800" dirty="0" smtClean="0">
                <a:latin typeface="Arial" panose="020B0604020202020204" pitchFamily="34" charset="0"/>
                <a:cs typeface="Arial" panose="020B0604020202020204" pitchFamily="34" charset="0"/>
              </a:rPr>
              <a:t> </a:t>
            </a:r>
            <a:r>
              <a:rPr lang="vi-VN" altLang="vi-VN" sz="2800" dirty="0">
                <a:latin typeface="Arial" panose="020B0604020202020204" pitchFamily="34" charset="0"/>
                <a:cs typeface="Arial" panose="020B0604020202020204" pitchFamily="34" charset="0"/>
              </a:rPr>
              <a:t>có trách nhiệm kiểm định chất lượng vắc xin đảm bảo đúng tiến độ, qui </a:t>
            </a:r>
            <a:r>
              <a:rPr lang="vi-VN" altLang="vi-VN" sz="2800" dirty="0" smtClean="0">
                <a:latin typeface="Arial" panose="020B0604020202020204" pitchFamily="34" charset="0"/>
                <a:cs typeface="Arial" panose="020B0604020202020204" pitchFamily="34" charset="0"/>
              </a:rPr>
              <a:t>trình</a:t>
            </a:r>
            <a:r>
              <a:rPr lang="en-US" altLang="vi-VN" sz="2800" dirty="0" smtClean="0">
                <a:latin typeface="Arial" panose="020B0604020202020204" pitchFamily="34" charset="0"/>
                <a:cs typeface="Arial" panose="020B0604020202020204" pitchFamily="34" charset="0"/>
              </a:rPr>
              <a:t>.</a:t>
            </a:r>
            <a:endParaRPr lang="vi-VN" altLang="vi-VN" sz="2800" dirty="0" smtClean="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marL="514350" indent="-514350" algn="just">
              <a:lnSpc>
                <a:spcPct val="100000"/>
              </a:lnSpc>
              <a:spcBef>
                <a:spcPct val="0"/>
              </a:spcBef>
              <a:buAutoNum type="alphaLcParenR"/>
            </a:pPr>
            <a:endParaRPr lang="vi-VN"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3534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TỔ CHỨC THỰC HIỆN</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35</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marL="0" indent="0" algn="just">
              <a:lnSpc>
                <a:spcPct val="100000"/>
              </a:lnSpc>
              <a:spcBef>
                <a:spcPct val="0"/>
              </a:spcBef>
              <a:buNone/>
            </a:pPr>
            <a:r>
              <a:rPr lang="vi-VN" altLang="vi-VN" sz="2800" b="1" dirty="0">
                <a:latin typeface="Arial" panose="020B0604020202020204" pitchFamily="34" charset="0"/>
                <a:cs typeface="Arial" panose="020B0604020202020204" pitchFamily="34" charset="0"/>
              </a:rPr>
              <a:t>3. Các Vụ/Cục, đơn vị thuộc Bộ Y </a:t>
            </a:r>
            <a:r>
              <a:rPr lang="vi-VN" altLang="vi-VN" sz="2800" b="1" dirty="0" smtClean="0">
                <a:latin typeface="Arial" panose="020B0604020202020204" pitchFamily="34" charset="0"/>
                <a:cs typeface="Arial" panose="020B0604020202020204" pitchFamily="34" charset="0"/>
              </a:rPr>
              <a:t>tế</a:t>
            </a:r>
            <a:r>
              <a:rPr lang="vi-VN" altLang="vi-VN" sz="2800" dirty="0" smtClean="0">
                <a:latin typeface="Arial" panose="020B0604020202020204" pitchFamily="34" charset="0"/>
                <a:cs typeface="Arial" panose="020B0604020202020204" pitchFamily="34" charset="0"/>
              </a:rPr>
              <a:t>: </a:t>
            </a:r>
            <a:endParaRPr lang="vi-VN" altLang="vi-VN" sz="2800" dirty="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3.10. </a:t>
            </a:r>
            <a:r>
              <a:rPr lang="vi-VN" altLang="vi-VN" sz="2800" dirty="0">
                <a:latin typeface="Arial" panose="020B0604020202020204" pitchFamily="34" charset="0"/>
                <a:cs typeface="Arial" panose="020B0604020202020204" pitchFamily="34" charset="0"/>
              </a:rPr>
              <a:t>Trung tâm truyền thông giáo dục sức khoẻ Trung ương, các cơ quan thông tấn báo chí phối hợp với Bộ Y tế thực hiện công tác truyền thông sử dụng vắc xin phòng COVID-19. Tổ chức giám sát việc thực hiện công tác truyền thông</a:t>
            </a:r>
            <a:r>
              <a:rPr lang="vi-VN" altLang="vi-VN" sz="2800" dirty="0" smtClean="0">
                <a:latin typeface="Arial" panose="020B0604020202020204" pitchFamily="34" charset="0"/>
                <a:cs typeface="Arial" panose="020B0604020202020204" pitchFamily="34" charset="0"/>
              </a:rPr>
              <a:t>.</a:t>
            </a:r>
            <a:endParaRPr lang="en-US" altLang="vi-VN" sz="2800" dirty="0" smtClean="0">
              <a:latin typeface="Arial" panose="020B0604020202020204" pitchFamily="34" charset="0"/>
              <a:cs typeface="Arial" panose="020B0604020202020204" pitchFamily="34" charset="0"/>
            </a:endParaRPr>
          </a:p>
          <a:p>
            <a:pPr algn="just">
              <a:lnSpc>
                <a:spcPct val="100000"/>
              </a:lnSpc>
              <a:spcBef>
                <a:spcPct val="0"/>
              </a:spcBef>
              <a:buNone/>
            </a:pPr>
            <a:r>
              <a:rPr lang="vi-VN" altLang="vi-VN" sz="2800" b="1" dirty="0">
                <a:latin typeface="Arial" panose="020B0604020202020204" pitchFamily="34" charset="0"/>
                <a:cs typeface="Arial" panose="020B0604020202020204" pitchFamily="34" charset="0"/>
              </a:rPr>
              <a:t>4.  Sở y </a:t>
            </a:r>
            <a:r>
              <a:rPr lang="vi-VN" altLang="vi-VN" sz="2800" b="1" dirty="0" smtClean="0">
                <a:latin typeface="Arial" panose="020B0604020202020204" pitchFamily="34" charset="0"/>
                <a:cs typeface="Arial" panose="020B0604020202020204" pitchFamily="34" charset="0"/>
              </a:rPr>
              <a:t>tế: </a:t>
            </a:r>
            <a:r>
              <a:rPr lang="vi-VN" altLang="vi-VN" sz="2800" dirty="0">
                <a:latin typeface="Arial" panose="020B0604020202020204" pitchFamily="34" charset="0"/>
                <a:cs typeface="Arial" panose="020B0604020202020204" pitchFamily="34" charset="0"/>
              </a:rPr>
              <a:t>xây dựng, báo cáo </a:t>
            </a:r>
            <a:r>
              <a:rPr lang="vi-VN" altLang="vi-VN" sz="2800" dirty="0" smtClean="0">
                <a:latin typeface="Arial" panose="020B0604020202020204" pitchFamily="34" charset="0"/>
                <a:cs typeface="Arial" panose="020B0604020202020204" pitchFamily="34" charset="0"/>
              </a:rPr>
              <a:t>UBND phê </a:t>
            </a:r>
            <a:r>
              <a:rPr lang="vi-VN" altLang="vi-VN" sz="2800" dirty="0">
                <a:latin typeface="Arial" panose="020B0604020202020204" pitchFamily="34" charset="0"/>
                <a:cs typeface="Arial" panose="020B0604020202020204" pitchFamily="34" charset="0"/>
              </a:rPr>
              <a:t>duyệt hoặc phê duyệt, đầu tư nguồn lực thực hiện. Chỉ đạo và phối hợp với các đơn vị liên quan triển khai kế hoạch sau khi được phê duyệt, đôn đốc các cơ sở đảm bảo điều kiện tiêm chủng.</a:t>
            </a:r>
          </a:p>
        </p:txBody>
      </p:sp>
    </p:spTree>
    <p:extLst>
      <p:ext uri="{BB962C8B-B14F-4D97-AF65-F5344CB8AC3E}">
        <p14:creationId xmlns:p14="http://schemas.microsoft.com/office/powerpoint/2010/main" val="3284240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TỔ CHỨC THỰC HIỆN</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36</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69850" y="1066800"/>
            <a:ext cx="907415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marL="0" indent="0" algn="just">
              <a:lnSpc>
                <a:spcPct val="100000"/>
              </a:lnSpc>
              <a:spcBef>
                <a:spcPct val="0"/>
              </a:spcBef>
              <a:buNone/>
            </a:pPr>
            <a:r>
              <a:rPr lang="vi-VN" altLang="vi-VN" sz="2800" b="1" dirty="0">
                <a:latin typeface="Arial" panose="020B0604020202020204" pitchFamily="34" charset="0"/>
                <a:cs typeface="Arial" panose="020B0604020202020204" pitchFamily="34" charset="0"/>
              </a:rPr>
              <a:t>5. Các nhà phân phối, nhập khẩu vắc </a:t>
            </a:r>
            <a:r>
              <a:rPr lang="vi-VN" altLang="vi-VN" sz="2800" b="1" dirty="0" smtClean="0">
                <a:latin typeface="Arial" panose="020B0604020202020204" pitchFamily="34" charset="0"/>
                <a:cs typeface="Arial" panose="020B0604020202020204" pitchFamily="34" charset="0"/>
              </a:rPr>
              <a:t>xin: </a:t>
            </a:r>
            <a:r>
              <a:rPr lang="vi-VN" altLang="vi-VN" sz="2800" dirty="0">
                <a:latin typeface="Arial" panose="020B0604020202020204" pitchFamily="34" charset="0"/>
                <a:cs typeface="Arial" panose="020B0604020202020204" pitchFamily="34" charset="0"/>
              </a:rPr>
              <a:t>xây dựng kế hoạch nhập khẩu, bảo quản, vận chuyển vắc xin khi có yêu cầu của Bộ Y tế hoặc Sở Y tế; Chịu trách nhiệm về việc bảo quản, vận chuyển vắc xin và đảm bảo cung ứng vắc xin theo kế hoạch. </a:t>
            </a:r>
            <a:endParaRPr lang="en-US" altLang="vi-VN" sz="2800" dirty="0" smtClean="0">
              <a:latin typeface="Arial" panose="020B0604020202020204" pitchFamily="34" charset="0"/>
              <a:cs typeface="Arial" panose="020B0604020202020204" pitchFamily="34" charset="0"/>
            </a:endParaRP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6. </a:t>
            </a:r>
            <a:r>
              <a:rPr lang="vi-VN" altLang="vi-VN" sz="2800" b="1" dirty="0">
                <a:latin typeface="Arial" panose="020B0604020202020204" pitchFamily="34" charset="0"/>
                <a:cs typeface="Arial" panose="020B0604020202020204" pitchFamily="34" charset="0"/>
              </a:rPr>
              <a:t>Các Bệnh viện Trung ương, Bệnh viện đa khoa tỉnh, Trung tâm y tế dự phòng/KSBT tỉnh, trung tâm y tế dự phòng huyện, Bệnh viện huyện, trạm y tế xã/phường, các cơ sở tiêm chủng nhà nước và tư nhân, các đơn vị được huy động theo yêu cầu </a:t>
            </a:r>
            <a:r>
              <a:rPr lang="vi-VN" altLang="vi-VN" sz="2800" dirty="0" smtClean="0">
                <a:latin typeface="Arial" panose="020B0604020202020204" pitchFamily="34" charset="0"/>
                <a:cs typeface="Arial" panose="020B0604020202020204" pitchFamily="34" charset="0"/>
              </a:rPr>
              <a:t>chịu </a:t>
            </a:r>
            <a:r>
              <a:rPr lang="vi-VN" altLang="vi-VN" sz="2800" dirty="0">
                <a:latin typeface="Arial" panose="020B0604020202020204" pitchFamily="34" charset="0"/>
                <a:cs typeface="Arial" panose="020B0604020202020204" pitchFamily="34" charset="0"/>
              </a:rPr>
              <a:t>trách nhiệm thực hiện Kế hoạch tiếp nhận, vận chuyển, bảo quản, phân phối và sử dụng vắc xin phòng COVID-19.</a:t>
            </a:r>
          </a:p>
        </p:txBody>
      </p:sp>
    </p:spTree>
    <p:extLst>
      <p:ext uri="{BB962C8B-B14F-4D97-AF65-F5344CB8AC3E}">
        <p14:creationId xmlns:p14="http://schemas.microsoft.com/office/powerpoint/2010/main" val="25649475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descr="&quot;Don't let the world change your smile, let your smile change the world!&quot; Thanks to UNICEF Nederland for sha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89154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1"/>
          <p:cNvSpPr>
            <a:spLocks noChangeArrowheads="1"/>
          </p:cNvSpPr>
          <p:nvPr/>
        </p:nvSpPr>
        <p:spPr bwMode="auto">
          <a:xfrm>
            <a:off x="914400" y="4800600"/>
            <a:ext cx="7467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buFont typeface="Wingdings" panose="05000000000000000000" pitchFamily="2" charset="2"/>
              <a:buNone/>
            </a:pPr>
            <a:r>
              <a:rPr lang="en-US" altLang="vi-VN" sz="6000" b="1">
                <a:solidFill>
                  <a:srgbClr val="0000FF"/>
                </a:solidFill>
                <a:latin typeface="Arial" panose="020B0604020202020204" pitchFamily="34" charset="0"/>
              </a:rPr>
              <a:t>Trân trọng cảm ơn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4</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1430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2. </a:t>
            </a:r>
            <a:r>
              <a:rPr lang="vi-VN" altLang="vi-VN" sz="2800" b="1" dirty="0" smtClean="0">
                <a:latin typeface="Arial" panose="020B0604020202020204" pitchFamily="34" charset="0"/>
                <a:cs typeface="Arial" panose="020B0604020202020204" pitchFamily="34" charset="0"/>
              </a:rPr>
              <a:t>Vận chuyển, bảo quản, phân phối vắc xin và vật tư tiêm 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Thực hiện bàn giao cho các tuyến như sau:</a:t>
            </a: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a:t>
            </a:r>
            <a:r>
              <a:rPr lang="vi-VN" altLang="vi-VN" sz="2800" dirty="0" smtClean="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Tuyến khu vực: </a:t>
            </a:r>
            <a:r>
              <a:rPr lang="vi-VN" altLang="vi-VN" sz="2800" dirty="0" smtClean="0">
                <a:latin typeface="Arial" panose="020B0604020202020204" pitchFamily="34" charset="0"/>
                <a:cs typeface="Arial" panose="020B0604020202020204" pitchFamily="34" charset="0"/>
              </a:rPr>
              <a:t>Xe lạnh của Viện VSDT/Pasteur hoặc nhà phân phối, nhập khẩu vận chuyển vắc xin tới kho TTKSBT tỉnh/TP trong vòng 07 ngày kể từ khi tiếp nhận vắc xin.</a:t>
            </a: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Tuyến tỉnh: </a:t>
            </a:r>
            <a:r>
              <a:rPr lang="vi-VN" altLang="vi-VN" sz="2800" dirty="0" smtClean="0">
                <a:latin typeface="Arial" panose="020B0604020202020204" pitchFamily="34" charset="0"/>
                <a:cs typeface="Arial" panose="020B0604020202020204" pitchFamily="34" charset="0"/>
              </a:rPr>
              <a:t>TTKSBT tỉnh/TP tiếp nhận và bảo quản vắc xin tại kho tỉnh và thực hiện cấp phát vắc xin như sau:  </a:t>
            </a: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 Cấp phát vắc xin cho TTYT quận/huyện ít nhất 03 ngày trước khi tổ chức tiêm. </a:t>
            </a: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6097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5</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1430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2. </a:t>
            </a:r>
            <a:r>
              <a:rPr lang="vi-VN" altLang="vi-VN" sz="2800" b="1" dirty="0" smtClean="0">
                <a:latin typeface="Arial" panose="020B0604020202020204" pitchFamily="34" charset="0"/>
                <a:cs typeface="Arial" panose="020B0604020202020204" pitchFamily="34" charset="0"/>
              </a:rPr>
              <a:t>Vận chuyển, bảo quản, phân phối vắc xin và vật tư tiêm 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marL="0" indent="0" algn="just">
              <a:lnSpc>
                <a:spcPct val="100000"/>
              </a:lnSpc>
              <a:spcBef>
                <a:spcPct val="0"/>
              </a:spcBef>
              <a:buNone/>
            </a:pPr>
            <a:r>
              <a:rPr lang="vi-VN" altLang="vi-VN" sz="2800" dirty="0">
                <a:latin typeface="Arial" panose="020B0604020202020204" pitchFamily="34" charset="0"/>
                <a:cs typeface="Arial" panose="020B0604020202020204" pitchFamily="34" charset="0"/>
              </a:rPr>
              <a:t>- </a:t>
            </a:r>
            <a:r>
              <a:rPr lang="vi-VN" altLang="vi-VN" sz="2800" b="1" dirty="0">
                <a:latin typeface="Arial" panose="020B0604020202020204" pitchFamily="34" charset="0"/>
                <a:cs typeface="Arial" panose="020B0604020202020204" pitchFamily="34" charset="0"/>
              </a:rPr>
              <a:t>Tuyến tỉnh:</a:t>
            </a:r>
            <a:r>
              <a:rPr lang="vi-VN" altLang="vi-VN" sz="2800" dirty="0" smtClean="0">
                <a:latin typeface="Arial" panose="020B0604020202020204" pitchFamily="34" charset="0"/>
                <a:cs typeface="Arial" panose="020B0604020202020204" pitchFamily="34" charset="0"/>
              </a:rPr>
              <a:t>  </a:t>
            </a: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 Cấp phát vắc xin cho BV trung ương, khu vực, tỉnh/TP, BV ngành thuộc địa bàn tỉnh/TP 01 ngày trước khi tiêm hoặc ngay trước buổi tiêm; </a:t>
            </a:r>
          </a:p>
          <a:p>
            <a:pPr lvl="1" algn="just">
              <a:lnSpc>
                <a:spcPct val="100000"/>
              </a:lnSpc>
              <a:spcBef>
                <a:spcPct val="0"/>
              </a:spcBef>
            </a:pPr>
            <a:r>
              <a:rPr lang="vi-VN" altLang="vi-VN" sz="2700" i="1" dirty="0" smtClean="0">
                <a:latin typeface="Arial" panose="020B0604020202020204" pitchFamily="34" charset="0"/>
                <a:cs typeface="Arial" panose="020B0604020202020204" pitchFamily="34" charset="0"/>
              </a:rPr>
              <a:t>BV có đủ dây truyền lạnh bảo quản vắc xin</a:t>
            </a:r>
            <a:r>
              <a:rPr lang="vi-VN" altLang="vi-VN" sz="2700" dirty="0" smtClean="0">
                <a:latin typeface="Arial" panose="020B0604020202020204" pitchFamily="34" charset="0"/>
                <a:cs typeface="Arial" panose="020B0604020202020204" pitchFamily="34" charset="0"/>
              </a:rPr>
              <a:t>: lưu vắc xin tại đơn vị trong thời gian tổ chức tiêm chủng; </a:t>
            </a:r>
          </a:p>
          <a:p>
            <a:pPr lvl="1" algn="just">
              <a:lnSpc>
                <a:spcPct val="100000"/>
              </a:lnSpc>
              <a:spcBef>
                <a:spcPct val="0"/>
              </a:spcBef>
            </a:pPr>
            <a:r>
              <a:rPr lang="vi-VN" altLang="vi-VN" sz="2700" i="1" dirty="0" smtClean="0">
                <a:latin typeface="Arial" panose="020B0604020202020204" pitchFamily="34" charset="0"/>
                <a:cs typeface="Arial" panose="020B0604020202020204" pitchFamily="34" charset="0"/>
              </a:rPr>
              <a:t>BV chưa đủ</a:t>
            </a:r>
            <a:r>
              <a:rPr lang="vi-VN" altLang="vi-VN" sz="2700" dirty="0" smtClean="0">
                <a:latin typeface="Arial" panose="020B0604020202020204" pitchFamily="34" charset="0"/>
                <a:cs typeface="Arial" panose="020B0604020202020204" pitchFamily="34" charset="0"/>
              </a:rPr>
              <a:t>: TTKSBT tỉnh/TP cung cấp vắc xin cho mỗi buổi tiêm hoặc cấp bổ sung tạm thời hòm lạnh, phích vắc xin cho BV để triển khai;</a:t>
            </a:r>
          </a:p>
          <a:p>
            <a:pPr lvl="1" algn="just">
              <a:lnSpc>
                <a:spcPct val="100000"/>
              </a:lnSpc>
              <a:spcBef>
                <a:spcPct val="0"/>
              </a:spcBef>
            </a:pPr>
            <a:r>
              <a:rPr lang="vi-VN" altLang="vi-VN" sz="2700" i="1" dirty="0" smtClean="0">
                <a:latin typeface="Arial" panose="020B0604020202020204" pitchFamily="34" charset="0"/>
                <a:cs typeface="Arial" panose="020B0604020202020204" pitchFamily="34" charset="0"/>
              </a:rPr>
              <a:t>Vắc xin tồn cuối đợt tại BV</a:t>
            </a:r>
            <a:r>
              <a:rPr lang="vi-VN" altLang="vi-VN" sz="2700" dirty="0" smtClean="0">
                <a:latin typeface="Arial" panose="020B0604020202020204" pitchFamily="34" charset="0"/>
                <a:cs typeface="Arial" panose="020B0604020202020204" pitchFamily="34" charset="0"/>
              </a:rPr>
              <a:t>: trả lại TTKSBT tỉnh/TP</a:t>
            </a:r>
            <a:r>
              <a:rPr lang="vi-VN" altLang="vi-VN" sz="3500" dirty="0" smtClean="0">
                <a:latin typeface="Arial" panose="020B0604020202020204" pitchFamily="34" charset="0"/>
                <a:cs typeface="Arial" panose="020B0604020202020204" pitchFamily="34" charset="0"/>
              </a:rPr>
              <a:t>.</a:t>
            </a:r>
            <a:endParaRPr lang="vi-VN" altLang="vi-VN" sz="3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4706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6</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1430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2. </a:t>
            </a:r>
            <a:r>
              <a:rPr lang="vi-VN" altLang="vi-VN" sz="2800" b="1" dirty="0" smtClean="0">
                <a:latin typeface="Arial" panose="020B0604020202020204" pitchFamily="34" charset="0"/>
                <a:cs typeface="Arial" panose="020B0604020202020204" pitchFamily="34" charset="0"/>
              </a:rPr>
              <a:t>Vận chuyển, bảo quản, phân phối vắc xin và vật tư tiêm 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FontTx/>
              <a:buChar char="-"/>
            </a:pPr>
            <a:r>
              <a:rPr lang="vi-VN" altLang="vi-VN" sz="2800" b="1" dirty="0" smtClean="0">
                <a:latin typeface="Arial" panose="020B0604020202020204" pitchFamily="34" charset="0"/>
                <a:cs typeface="Arial" panose="020B0604020202020204" pitchFamily="34" charset="0"/>
              </a:rPr>
              <a:t>Tuyến quận/huyện</a:t>
            </a:r>
            <a:r>
              <a:rPr lang="vi-VN" altLang="vi-VN" sz="2800" dirty="0" smtClean="0">
                <a:latin typeface="Arial" panose="020B0604020202020204" pitchFamily="34" charset="0"/>
                <a:cs typeface="Arial" panose="020B0604020202020204" pitchFamily="34" charset="0"/>
              </a:rPr>
              <a:t>: TTYT vận chuyển vắc xin từ kho tỉnh về kho quận/huyện hoặc TTKSBT tỉnh/TP chuyển vắc xin về TTYT để bảo quản và cấp phát cho các xã, bệnh viện quận/huyện hoặc các điểm tiêm chủng dịch vụ được yêu cầu hỗ trợ 01 ngày trước khi tiêm chủng hoặc ngay trong buổi tiêm. </a:t>
            </a:r>
          </a:p>
          <a:p>
            <a:pPr algn="just">
              <a:lnSpc>
                <a:spcPct val="100000"/>
              </a:lnSpc>
              <a:spcBef>
                <a:spcPct val="0"/>
              </a:spcBef>
              <a:buFontTx/>
              <a:buChar char="-"/>
            </a:pPr>
            <a:r>
              <a:rPr lang="vi-VN" altLang="vi-VN" sz="2800" b="1" dirty="0" smtClean="0">
                <a:latin typeface="Arial" panose="020B0604020202020204" pitchFamily="34" charset="0"/>
                <a:cs typeface="Arial" panose="020B0604020202020204" pitchFamily="34" charset="0"/>
              </a:rPr>
              <a:t>Tuyến xã/phường hoặc cơ sở được phép tiêm chủng</a:t>
            </a:r>
            <a:r>
              <a:rPr lang="vi-VN" altLang="vi-VN" sz="2800" dirty="0" smtClean="0">
                <a:latin typeface="Arial" panose="020B0604020202020204" pitchFamily="34" charset="0"/>
                <a:cs typeface="Arial" panose="020B0604020202020204" pitchFamily="34" charset="0"/>
              </a:rPr>
              <a:t>: Nhận vắc xin từ tuyến quận/huyện, bảo quản vắc xin và vận chuyển cho các điểm tiêm trong buổi tiêm chủng. </a:t>
            </a: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2408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7</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1430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gn="just">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2. </a:t>
            </a:r>
            <a:r>
              <a:rPr lang="vi-VN" altLang="vi-VN" sz="2800" b="1" dirty="0" smtClean="0">
                <a:latin typeface="Arial" panose="020B0604020202020204" pitchFamily="34" charset="0"/>
                <a:cs typeface="Arial" panose="020B0604020202020204" pitchFamily="34" charset="0"/>
              </a:rPr>
              <a:t>Vận chuyển, bảo quản, phân phối vắc xin và vật tư tiêm chủng</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Tiếp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theo</a:t>
            </a:r>
            <a:r>
              <a:rPr lang="en-US" altLang="vi-VN" sz="2800" b="1" dirty="0" smtClean="0">
                <a:latin typeface="Arial" panose="020B0604020202020204" pitchFamily="34" charset="0"/>
                <a:cs typeface="Arial" panose="020B0604020202020204" pitchFamily="34" charset="0"/>
              </a:rPr>
              <a:t>):</a:t>
            </a: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Trường hợp hệ thống dây chuyền lạnh sẵn có của TCMR không đáp ứng được nhu cầu vận chuyển, bảo quản vắc xin: </a:t>
            </a:r>
            <a:r>
              <a:rPr lang="vi-VN" altLang="vi-VN" sz="2800" i="1" dirty="0" smtClean="0">
                <a:latin typeface="Arial" panose="020B0604020202020204" pitchFamily="34" charset="0"/>
                <a:cs typeface="Arial" panose="020B0604020202020204" pitchFamily="34" charset="0"/>
              </a:rPr>
              <a:t>Dự án TCMR quốc gia </a:t>
            </a:r>
            <a:r>
              <a:rPr lang="vi-VN" altLang="vi-VN" sz="2800" dirty="0" smtClean="0">
                <a:latin typeface="Arial" panose="020B0604020202020204" pitchFamily="34" charset="0"/>
                <a:cs typeface="Arial" panose="020B0604020202020204" pitchFamily="34" charset="0"/>
              </a:rPr>
              <a:t>phối hợp với </a:t>
            </a:r>
            <a:r>
              <a:rPr lang="vi-VN" altLang="vi-VN" sz="2800" i="1" dirty="0" smtClean="0">
                <a:latin typeface="Arial" panose="020B0604020202020204" pitchFamily="34" charset="0"/>
                <a:cs typeface="Arial" panose="020B0604020202020204" pitchFamily="34" charset="0"/>
              </a:rPr>
              <a:t>Cục YTDP </a:t>
            </a:r>
            <a:r>
              <a:rPr lang="vi-VN" altLang="vi-VN" sz="2800" dirty="0" smtClean="0">
                <a:latin typeface="Arial" panose="020B0604020202020204" pitchFamily="34" charset="0"/>
                <a:cs typeface="Arial" panose="020B0604020202020204" pitchFamily="34" charset="0"/>
              </a:rPr>
              <a:t>và </a:t>
            </a:r>
            <a:r>
              <a:rPr lang="vi-VN" altLang="vi-VN" sz="2800" i="1" dirty="0" smtClean="0">
                <a:latin typeface="Arial" panose="020B0604020202020204" pitchFamily="34" charset="0"/>
                <a:cs typeface="Arial" panose="020B0604020202020204" pitchFamily="34" charset="0"/>
              </a:rPr>
              <a:t>Cục QLD </a:t>
            </a:r>
            <a:r>
              <a:rPr lang="vi-VN" altLang="vi-VN" sz="2800" dirty="0" smtClean="0">
                <a:latin typeface="Arial" panose="020B0604020202020204" pitchFamily="34" charset="0"/>
                <a:cs typeface="Arial" panose="020B0604020202020204" pitchFamily="34" charset="0"/>
              </a:rPr>
              <a:t>đề xuất phương án huy động hệ thống dây chuyền lạnh của các nhà phân phối, nhập khẩu, cơ sở tiêm chủng dịch vụ công lập, tư nhân trên toàn quốc</a:t>
            </a:r>
          </a:p>
          <a:p>
            <a:pPr algn="just">
              <a:lnSpc>
                <a:spcPct val="100000"/>
              </a:lnSpc>
              <a:spcBef>
                <a:spcPct val="0"/>
              </a:spcBef>
              <a:buFontTx/>
              <a:buChar char="-"/>
            </a:pPr>
            <a:r>
              <a:rPr lang="vi-VN" altLang="vi-VN" sz="2800" dirty="0" smtClean="0">
                <a:latin typeface="Arial" panose="020B0604020202020204" pitchFamily="34" charset="0"/>
                <a:cs typeface="Arial" panose="020B0604020202020204" pitchFamily="34" charset="0"/>
              </a:rPr>
              <a:t>Số lượng vắc xin, bơm tiêm và hộp an toàn nhập kho và xuất kho tại tất các tuyến sẽ được ghi và theo dõi. Sổ quản lý xuất nhập vắc xin sẽ được cập nhật hàng tháng tại tất cả các tuyến.</a:t>
            </a: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6514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8</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1430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3. </a:t>
            </a:r>
            <a:r>
              <a:rPr lang="en-US" altLang="vi-VN" sz="2800" b="1" dirty="0" err="1" smtClean="0">
                <a:latin typeface="Arial" panose="020B0604020202020204" pitchFamily="34" charset="0"/>
                <a:cs typeface="Arial" panose="020B0604020202020204" pitchFamily="34" charset="0"/>
              </a:rPr>
              <a:t>Tập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huấn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cho</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cán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bộ</a:t>
            </a:r>
            <a:r>
              <a:rPr lang="en-US" altLang="vi-VN" sz="2800" b="1" dirty="0" smtClean="0">
                <a:latin typeface="Arial" panose="020B0604020202020204" pitchFamily="34" charset="0"/>
                <a:cs typeface="Arial" panose="020B0604020202020204" pitchFamily="34" charset="0"/>
              </a:rPr>
              <a:t> y </a:t>
            </a:r>
            <a:r>
              <a:rPr lang="en-US" altLang="vi-VN" sz="2800" b="1" dirty="0" err="1" smtClean="0">
                <a:latin typeface="Arial" panose="020B0604020202020204" pitchFamily="34" charset="0"/>
                <a:cs typeface="Arial" panose="020B0604020202020204" pitchFamily="34" charset="0"/>
              </a:rPr>
              <a:t>tế</a:t>
            </a:r>
            <a:r>
              <a:rPr lang="en-US" altLang="vi-VN" sz="2800" b="1" dirty="0" smtClean="0">
                <a:latin typeface="Arial" panose="020B0604020202020204" pitchFamily="34" charset="0"/>
                <a:cs typeface="Arial" panose="020B0604020202020204" pitchFamily="34" charset="0"/>
              </a:rPr>
              <a:t> </a:t>
            </a:r>
          </a:p>
          <a:p>
            <a:pPr algn="just">
              <a:lnSpc>
                <a:spcPct val="100000"/>
              </a:lnSpc>
              <a:spcBef>
                <a:spcPct val="0"/>
              </a:spcBef>
              <a:buFontTx/>
              <a:buNone/>
            </a:pPr>
            <a:r>
              <a:rPr lang="en-US" altLang="vi-VN" sz="2800" b="1" dirty="0" smtClean="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Hoạt động 1:</a:t>
            </a:r>
            <a:r>
              <a:rPr lang="vi-VN" altLang="vi-VN" sz="2800" dirty="0" smtClean="0">
                <a:latin typeface="Arial" panose="020B0604020202020204" pitchFamily="34" charset="0"/>
                <a:cs typeface="Arial" panose="020B0604020202020204" pitchFamily="34" charset="0"/>
              </a:rPr>
              <a:t> Dự án TCMR quốc gia phối hợp với Cục YTDP, Cục QL KCB, các Viện VSDT/Pasteur, TTKSBT tỉnh/TP xây dựng kế hoạch, tài liệu tập huấn về tiêm vắc xin COVID-19, theo dõi sự cố bất lợi sau tiêm chủng hoàn thành trước khi triển khai tổ chức tiêm chủng 10 ngày.</a:t>
            </a:r>
          </a:p>
          <a:p>
            <a:pPr algn="just">
              <a:lnSpc>
                <a:spcPct val="100000"/>
              </a:lnSpc>
              <a:spcBef>
                <a:spcPct val="0"/>
              </a:spcBef>
              <a:buFontTx/>
              <a:buChar char="-"/>
            </a:pPr>
            <a:r>
              <a:rPr lang="vi-VN" altLang="vi-VN" sz="2800" b="1" dirty="0" smtClean="0">
                <a:latin typeface="Arial" panose="020B0604020202020204" pitchFamily="34" charset="0"/>
                <a:cs typeface="Arial" panose="020B0604020202020204" pitchFamily="34" charset="0"/>
              </a:rPr>
              <a:t>Hoạt động 2: </a:t>
            </a: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Dự án TCMR quốc gia phối hợp với Cục YTDP, Cục QL KCB, các Viện VSDT/ Pasteur tập huấn cho Dự án TCMR khu vực, Sở Y tế, TTKSBT tỉnh/TP trước khi triển khai tiêm chủng ít nhất 05 ngày.</a:t>
            </a:r>
          </a:p>
          <a:p>
            <a:pPr marL="0" indent="0" algn="just">
              <a:lnSpc>
                <a:spcPct val="100000"/>
              </a:lnSpc>
              <a:spcBef>
                <a:spcPct val="0"/>
              </a:spcBef>
              <a:buNone/>
            </a:pPr>
            <a:endParaRPr lang="vi-VN" altLang="vi-VN" sz="2800" dirty="0" smtClean="0">
              <a:latin typeface="Arial" panose="020B0604020202020204" pitchFamily="34" charset="0"/>
              <a:cs typeface="Arial" panose="020B0604020202020204" pitchFamily="34" charset="0"/>
            </a:endParaRPr>
          </a:p>
          <a:p>
            <a:pPr algn="just">
              <a:lnSpc>
                <a:spcPct val="100000"/>
              </a:lnSpc>
              <a:spcBef>
                <a:spcPct val="0"/>
              </a:spcBef>
              <a:buFontTx/>
              <a:buChar char="-"/>
            </a:pPr>
            <a:endParaRPr lang="vi-VN" altLang="vi-VN" sz="2800" dirty="0" smtClean="0">
              <a:latin typeface="Arial" panose="020B0604020202020204" pitchFamily="34" charset="0"/>
              <a:cs typeface="Arial" panose="020B0604020202020204" pitchFamily="34" charset="0"/>
            </a:endParaRPr>
          </a:p>
          <a:p>
            <a:pPr>
              <a:lnSpc>
                <a:spcPct val="100000"/>
              </a:lnSpc>
              <a:spcBef>
                <a:spcPct val="0"/>
              </a:spcBef>
              <a:buFontTx/>
              <a:buChar char="-"/>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183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 y="42863"/>
            <a:ext cx="9074150" cy="1143000"/>
          </a:xfrm>
          <a:prstGeom prst="rect">
            <a:avLst/>
          </a:prstGeom>
          <a:solidFill>
            <a:srgbClr val="0070C0"/>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defRPr/>
            </a:pPr>
            <a:r>
              <a:rPr lang="en-US" sz="2800" b="1" dirty="0" smtClean="0">
                <a:solidFill>
                  <a:schemeClr val="bg1"/>
                </a:solidFill>
                <a:latin typeface="Arial" panose="020B0604020202020204" pitchFamily="34" charset="0"/>
                <a:cs typeface="Arial" panose="020B0604020202020204" pitchFamily="34" charset="0"/>
              </a:rPr>
              <a:t>HOẠT ĐỘNG TRIỂN KHAI</a:t>
            </a:r>
            <a:endParaRPr lang="vi-VN" altLang="vi-VN" sz="2800" b="1" dirty="0">
              <a:solidFill>
                <a:schemeClr val="bg1"/>
              </a:solidFill>
              <a:latin typeface="Arial" panose="020B0604020202020204" pitchFamily="34" charset="0"/>
              <a:cs typeface="Arial" panose="020B0604020202020204" pitchFamily="34" charset="0"/>
            </a:endParaRPr>
          </a:p>
        </p:txBody>
      </p:sp>
      <p:pic>
        <p:nvPicPr>
          <p:cNvPr id="7171" name="Picture 2" descr="http://vncdc.gov.vn/Views/Templates/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44450"/>
            <a:ext cx="1149350"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ECE6C856-196A-47E2-919B-484B46528567}" type="slidenum">
              <a:rPr lang="en-US" altLang="vi-VN" sz="900">
                <a:solidFill>
                  <a:srgbClr val="898989"/>
                </a:solidFill>
                <a:latin typeface="Calibri Light" panose="020F0302020204030204" pitchFamily="34" charset="0"/>
                <a:cs typeface="Times New Roman" panose="02020603050405020304" pitchFamily="18" charset="0"/>
              </a:rPr>
              <a:pPr/>
              <a:t>9</a:t>
            </a:fld>
            <a:endParaRPr lang="en-US" altLang="vi-VN" sz="900">
              <a:solidFill>
                <a:srgbClr val="898989"/>
              </a:solidFill>
              <a:latin typeface="Calibri Light" panose="020F0302020204030204" pitchFamily="34" charset="0"/>
              <a:cs typeface="Times New Roman" panose="02020603050405020304" pitchFamily="18" charset="0"/>
            </a:endParaRPr>
          </a:p>
        </p:txBody>
      </p:sp>
      <p:sp>
        <p:nvSpPr>
          <p:cNvPr id="7173" name="Content Placeholder 2"/>
          <p:cNvSpPr txBox="1">
            <a:spLocks noChangeArrowheads="1"/>
          </p:cNvSpPr>
          <p:nvPr/>
        </p:nvSpPr>
        <p:spPr bwMode="auto">
          <a:xfrm>
            <a:off x="228600" y="1143000"/>
            <a:ext cx="8686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71450" indent="-171450"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MS PGothic" panose="020B0600070205080204" pitchFamily="34" charset="-128"/>
              </a:defRPr>
            </a:lvl1pPr>
            <a:lvl2pPr marL="742950" indent="-285750" defTabSz="685800">
              <a:lnSpc>
                <a:spcPct val="90000"/>
              </a:lnSpc>
              <a:spcBef>
                <a:spcPts val="375"/>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MS PGothic" panose="020B0600070205080204" pitchFamily="34" charset="-128"/>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MS PGothic" panose="020B0600070205080204" pitchFamily="34" charset="-128"/>
              </a:defRPr>
            </a:lvl9pPr>
          </a:lstStyle>
          <a:p>
            <a:pPr>
              <a:lnSpc>
                <a:spcPct val="100000"/>
              </a:lnSpc>
              <a:spcBef>
                <a:spcPct val="0"/>
              </a:spcBef>
              <a:buNone/>
            </a:pPr>
            <a:r>
              <a:rPr lang="en-US" altLang="vi-VN" sz="2800" b="1" dirty="0" smtClean="0">
                <a:latin typeface="Arial" panose="020B0604020202020204" pitchFamily="34" charset="0"/>
                <a:cs typeface="Arial" panose="020B0604020202020204" pitchFamily="34" charset="0"/>
              </a:rPr>
              <a:t>3. </a:t>
            </a:r>
            <a:r>
              <a:rPr lang="en-US" altLang="vi-VN" sz="2800" b="1" dirty="0" err="1" smtClean="0">
                <a:latin typeface="Arial" panose="020B0604020202020204" pitchFamily="34" charset="0"/>
                <a:cs typeface="Arial" panose="020B0604020202020204" pitchFamily="34" charset="0"/>
              </a:rPr>
              <a:t>Tập</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huấn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cho</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cán</a:t>
            </a:r>
            <a:r>
              <a:rPr lang="en-US" altLang="vi-VN" sz="2800" b="1" dirty="0" smtClean="0">
                <a:latin typeface="Arial" panose="020B0604020202020204" pitchFamily="34" charset="0"/>
                <a:cs typeface="Arial" panose="020B0604020202020204" pitchFamily="34" charset="0"/>
              </a:rPr>
              <a:t> </a:t>
            </a:r>
            <a:r>
              <a:rPr lang="en-US" altLang="vi-VN" sz="2800" b="1" dirty="0" err="1" smtClean="0">
                <a:latin typeface="Arial" panose="020B0604020202020204" pitchFamily="34" charset="0"/>
                <a:cs typeface="Arial" panose="020B0604020202020204" pitchFamily="34" charset="0"/>
              </a:rPr>
              <a:t>bộ</a:t>
            </a:r>
            <a:r>
              <a:rPr lang="en-US" altLang="vi-VN" sz="2800" b="1" dirty="0" smtClean="0">
                <a:latin typeface="Arial" panose="020B0604020202020204" pitchFamily="34" charset="0"/>
                <a:cs typeface="Arial" panose="020B0604020202020204" pitchFamily="34" charset="0"/>
              </a:rPr>
              <a:t> y </a:t>
            </a:r>
            <a:r>
              <a:rPr lang="en-US" altLang="vi-VN" sz="2800" b="1" dirty="0" err="1" smtClean="0">
                <a:latin typeface="Arial" panose="020B0604020202020204" pitchFamily="34" charset="0"/>
                <a:cs typeface="Arial" panose="020B0604020202020204" pitchFamily="34" charset="0"/>
              </a:rPr>
              <a:t>tế</a:t>
            </a:r>
            <a:r>
              <a:rPr lang="en-US" altLang="vi-VN" sz="2800" b="1" dirty="0" smtClean="0">
                <a:latin typeface="Arial" panose="020B0604020202020204" pitchFamily="34" charset="0"/>
                <a:cs typeface="Arial" panose="020B0604020202020204" pitchFamily="34" charset="0"/>
              </a:rPr>
              <a:t> </a:t>
            </a:r>
            <a:r>
              <a:rPr lang="en-US" altLang="vi-VN" sz="2800" b="1" dirty="0">
                <a:latin typeface="Arial" panose="020B0604020202020204" pitchFamily="34" charset="0"/>
                <a:cs typeface="Arial" panose="020B0604020202020204" pitchFamily="34" charset="0"/>
              </a:rPr>
              <a:t>(</a:t>
            </a:r>
            <a:r>
              <a:rPr lang="en-US" altLang="vi-VN" sz="2800" b="1" dirty="0" err="1">
                <a:latin typeface="Arial" panose="020B0604020202020204" pitchFamily="34" charset="0"/>
                <a:cs typeface="Arial" panose="020B0604020202020204" pitchFamily="34" charset="0"/>
              </a:rPr>
              <a:t>Tiếp</a:t>
            </a:r>
            <a:r>
              <a:rPr lang="en-US" altLang="vi-VN" sz="2800" b="1" dirty="0">
                <a:latin typeface="Arial" panose="020B0604020202020204" pitchFamily="34" charset="0"/>
                <a:cs typeface="Arial" panose="020B0604020202020204" pitchFamily="34" charset="0"/>
              </a:rPr>
              <a:t> </a:t>
            </a:r>
            <a:r>
              <a:rPr lang="en-US" altLang="vi-VN" sz="2800" b="1" dirty="0" err="1">
                <a:latin typeface="Arial" panose="020B0604020202020204" pitchFamily="34" charset="0"/>
                <a:cs typeface="Arial" panose="020B0604020202020204" pitchFamily="34" charset="0"/>
              </a:rPr>
              <a:t>theo</a:t>
            </a:r>
            <a:r>
              <a:rPr lang="en-US" altLang="vi-VN" sz="2800" b="1" dirty="0">
                <a:latin typeface="Arial" panose="020B0604020202020204" pitchFamily="34" charset="0"/>
                <a:cs typeface="Arial" panose="020B0604020202020204" pitchFamily="34" charset="0"/>
              </a:rPr>
              <a:t>):</a:t>
            </a:r>
          </a:p>
          <a:p>
            <a:pPr>
              <a:lnSpc>
                <a:spcPct val="100000"/>
              </a:lnSpc>
              <a:spcBef>
                <a:spcPct val="0"/>
              </a:spcBef>
              <a:buFontTx/>
              <a:buNone/>
            </a:pPr>
            <a:r>
              <a:rPr lang="vi-VN" altLang="vi-VN" sz="2800" b="1" dirty="0" smtClean="0">
                <a:latin typeface="Arial" panose="020B0604020202020204" pitchFamily="34" charset="0"/>
                <a:cs typeface="Arial" panose="020B0604020202020204" pitchFamily="34" charset="0"/>
              </a:rPr>
              <a:t>- </a:t>
            </a:r>
            <a:r>
              <a:rPr lang="vi-VN" altLang="vi-VN" sz="2800" b="1" dirty="0" smtClean="0">
                <a:latin typeface="Arial" panose="020B0604020202020204" pitchFamily="34" charset="0"/>
                <a:cs typeface="Arial" panose="020B0604020202020204" pitchFamily="34" charset="0"/>
              </a:rPr>
              <a:t>Hoạt động 2: </a:t>
            </a:r>
          </a:p>
          <a:p>
            <a:pPr marL="0" indent="0" algn="just">
              <a:lnSpc>
                <a:spcPct val="100000"/>
              </a:lnSpc>
              <a:spcBef>
                <a:spcPct val="0"/>
              </a:spcBef>
              <a:buNone/>
            </a:pPr>
            <a:r>
              <a:rPr lang="vi-VN" altLang="vi-VN" sz="2800" dirty="0" smtClean="0">
                <a:latin typeface="Arial" panose="020B0604020202020204" pitchFamily="34" charset="0"/>
                <a:cs typeface="Arial" panose="020B0604020202020204" pitchFamily="34" charset="0"/>
              </a:rPr>
              <a:t>+ TTKSBT tỉnh/TP phối hợp với Dự án TCMR khu vực tổ chức tập huấn hướng dẫn triển khai kế hoạch sử dụng vắc xin phòng COVID-19 cho các tuyến trên địa bàn trước khi triển khai tiêm chủng ít nhất 03 ngày.</a:t>
            </a:r>
          </a:p>
          <a:p>
            <a:pPr marL="0" indent="0">
              <a:lnSpc>
                <a:spcPct val="100000"/>
              </a:lnSpc>
              <a:spcBef>
                <a:spcPct val="0"/>
              </a:spcBef>
              <a:buNone/>
            </a:pPr>
            <a:endParaRPr lang="vi-VN" altLang="vi-V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4329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16682</TotalTime>
  <Words>4460</Words>
  <Application>Microsoft Office PowerPoint</Application>
  <PresentationFormat>On-screen Show (4:3)</PresentationFormat>
  <Paragraphs>316</Paragraphs>
  <Slides>37</Slides>
  <Notes>34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MS PGothic</vt:lpstr>
      <vt:lpstr>MS PGothic</vt:lpstr>
      <vt:lpstr>Arial</vt:lpstr>
      <vt:lpstr>Calibri</vt:lpstr>
      <vt:lpstr>Calibri Light</vt:lpstr>
      <vt:lpstr>Times New Roman</vt:lpstr>
      <vt:lpstr>Verdana</vt:lpstr>
      <vt:lpstr>Wingdings</vt:lpstr>
      <vt:lpstr>Office Theme</vt:lpstr>
      <vt:lpstr>HƯỚNG DẪN  Tiếp nhận, bảo quản, phân phối và sử dụng vắc xin phòng COVID-19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EPI-Vietnam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CHIẾN DỊCH QUỐC GIA TIÊM VẮC XIN SỞI VÀ TÁC ĐỘNG CỦA NÓ ĐỐI VỚI BỆNH SỞI Ở VIỆT NAM</dc:title>
  <dc:creator>TCMRQG</dc:creator>
  <cp:lastModifiedBy>Trinh Xuan Tung</cp:lastModifiedBy>
  <cp:revision>1534</cp:revision>
  <cp:lastPrinted>2018-12-12T09:52:12Z</cp:lastPrinted>
  <dcterms:created xsi:type="dcterms:W3CDTF">2004-03-15T08:55:34Z</dcterms:created>
  <dcterms:modified xsi:type="dcterms:W3CDTF">2021-03-05T04:45:31Z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